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3"/>
  </p:notesMasterIdLst>
  <p:sldIdLst>
    <p:sldId id="268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9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0B550-C1AC-4CD9-91A4-E3FCE49B5594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38ECBCFE-0A47-4F38-8A78-322B653264B8}">
      <dgm:prSet phldrT="[Texto]" custT="1"/>
      <dgm:spPr/>
      <dgm:t>
        <a:bodyPr/>
        <a:lstStyle/>
        <a:p>
          <a:pPr algn="ctr"/>
          <a:r>
            <a:rPr lang="pt-BR" sz="4000" b="1" i="0" dirty="0" smtClean="0">
              <a:solidFill>
                <a:schemeClr val="tx1"/>
              </a:solidFill>
            </a:rPr>
            <a:t>GEOMETRIA MOLECULAR</a:t>
          </a:r>
          <a:endParaRPr lang="pt-BR" sz="4000" b="1" i="0" dirty="0">
            <a:solidFill>
              <a:schemeClr val="tx1"/>
            </a:solidFill>
          </a:endParaRPr>
        </a:p>
      </dgm:t>
    </dgm:pt>
    <dgm:pt modelId="{E0F4F71A-878A-4187-9038-270980072AE2}" type="parTrans" cxnId="{33B67174-705F-488E-B65D-6A876014B575}">
      <dgm:prSet/>
      <dgm:spPr/>
      <dgm:t>
        <a:bodyPr/>
        <a:lstStyle/>
        <a:p>
          <a:endParaRPr lang="pt-BR"/>
        </a:p>
      </dgm:t>
    </dgm:pt>
    <dgm:pt modelId="{8AFDD8A8-E33B-4649-8C45-A61EB657E4BA}" type="sibTrans" cxnId="{33B67174-705F-488E-B65D-6A876014B575}">
      <dgm:prSet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EC2C3EC9-4BFE-4013-B412-BF73CB2A5A35}" type="pres">
      <dgm:prSet presAssocID="{9820B550-C1AC-4CD9-91A4-E3FCE49B559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4D987325-E18D-47C8-B148-8156893C0BD2}" type="pres">
      <dgm:prSet presAssocID="{38ECBCFE-0A47-4F38-8A78-322B653264B8}" presName="parTx1" presStyleLbl="node1" presStyleIdx="0" presStyleCnt="1" custScaleY="167254"/>
      <dgm:spPr/>
      <dgm:t>
        <a:bodyPr/>
        <a:lstStyle/>
        <a:p>
          <a:endParaRPr lang="pt-BR"/>
        </a:p>
      </dgm:t>
    </dgm:pt>
    <dgm:pt modelId="{979419FF-9320-442A-B9A5-DE31EC8F00BF}" type="pres">
      <dgm:prSet presAssocID="{8AFDD8A8-E33B-4649-8C45-A61EB657E4BA}" presName="picture1" presStyleCnt="0"/>
      <dgm:spPr/>
    </dgm:pt>
    <dgm:pt modelId="{7EEAFD4C-DB7F-4E52-B6D4-D266F50AAA23}" type="pres">
      <dgm:prSet presAssocID="{8AFDD8A8-E33B-4649-8C45-A61EB657E4BA}" presName="imageRepeatNode" presStyleLbl="fgImgPlace1" presStyleIdx="0" presStyleCnt="1"/>
      <dgm:spPr/>
      <dgm:t>
        <a:bodyPr/>
        <a:lstStyle/>
        <a:p>
          <a:endParaRPr lang="pt-BR"/>
        </a:p>
      </dgm:t>
    </dgm:pt>
  </dgm:ptLst>
  <dgm:cxnLst>
    <dgm:cxn modelId="{91DDE800-FEFD-4F96-8584-E3540511CE12}" type="presOf" srcId="{9820B550-C1AC-4CD9-91A4-E3FCE49B5594}" destId="{EC2C3EC9-4BFE-4013-B412-BF73CB2A5A35}" srcOrd="0" destOrd="0" presId="urn:microsoft.com/office/officeart/2008/layout/AscendingPictureAccentProcess"/>
    <dgm:cxn modelId="{33B67174-705F-488E-B65D-6A876014B575}" srcId="{9820B550-C1AC-4CD9-91A4-E3FCE49B5594}" destId="{38ECBCFE-0A47-4F38-8A78-322B653264B8}" srcOrd="0" destOrd="0" parTransId="{E0F4F71A-878A-4187-9038-270980072AE2}" sibTransId="{8AFDD8A8-E33B-4649-8C45-A61EB657E4BA}"/>
    <dgm:cxn modelId="{C827A607-22B7-472C-8F16-C89BC6B808CC}" type="presOf" srcId="{38ECBCFE-0A47-4F38-8A78-322B653264B8}" destId="{4D987325-E18D-47C8-B148-8156893C0BD2}" srcOrd="0" destOrd="0" presId="urn:microsoft.com/office/officeart/2008/layout/AscendingPictureAccentProcess"/>
    <dgm:cxn modelId="{D7773FA0-B733-4033-94B8-B5C74996519F}" type="presOf" srcId="{8AFDD8A8-E33B-4649-8C45-A61EB657E4BA}" destId="{7EEAFD4C-DB7F-4E52-B6D4-D266F50AAA23}" srcOrd="0" destOrd="0" presId="urn:microsoft.com/office/officeart/2008/layout/AscendingPictureAccentProcess"/>
    <dgm:cxn modelId="{42A9D922-50AB-4229-AB35-0625464643E6}" type="presParOf" srcId="{EC2C3EC9-4BFE-4013-B412-BF73CB2A5A35}" destId="{4D987325-E18D-47C8-B148-8156893C0BD2}" srcOrd="0" destOrd="0" presId="urn:microsoft.com/office/officeart/2008/layout/AscendingPictureAccentProcess"/>
    <dgm:cxn modelId="{EAD40253-9043-48B4-BA88-F2235BED5173}" type="presParOf" srcId="{EC2C3EC9-4BFE-4013-B412-BF73CB2A5A35}" destId="{979419FF-9320-442A-B9A5-DE31EC8F00BF}" srcOrd="1" destOrd="0" presId="urn:microsoft.com/office/officeart/2008/layout/AscendingPictureAccentProcess"/>
    <dgm:cxn modelId="{39941228-99D3-49FA-80DA-969E04692FF9}" type="presParOf" srcId="{979419FF-9320-442A-B9A5-DE31EC8F00BF}" destId="{7EEAFD4C-DB7F-4E52-B6D4-D266F50AAA23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3FA886-14B3-4116-8D16-A84F24816DC5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pt-BR"/>
        </a:p>
      </dgm:t>
    </dgm:pt>
    <dgm:pt modelId="{F952F496-05DA-4534-A83D-AD95D7AE0C5E}">
      <dgm:prSet/>
      <dgm:spPr/>
      <dgm:t>
        <a:bodyPr/>
        <a:lstStyle/>
        <a:p>
          <a:pPr rtl="0"/>
          <a:r>
            <a:rPr lang="en-GB" b="1" baseline="0" dirty="0" smtClean="0"/>
            <a:t>GEOMETRIA MOLECULAR</a:t>
          </a:r>
          <a:endParaRPr lang="pt-BR" dirty="0"/>
        </a:p>
      </dgm:t>
    </dgm:pt>
    <dgm:pt modelId="{E6D4073F-AA21-4FFD-91C6-1FFD7C933DA4}" type="parTrans" cxnId="{1061AD94-A00C-4C54-9CF4-7678BC71DCAC}">
      <dgm:prSet/>
      <dgm:spPr/>
      <dgm:t>
        <a:bodyPr/>
        <a:lstStyle/>
        <a:p>
          <a:endParaRPr lang="pt-BR"/>
        </a:p>
      </dgm:t>
    </dgm:pt>
    <dgm:pt modelId="{AA92A512-C75C-45E5-8E1D-44EB799F4B78}" type="sibTrans" cxnId="{1061AD94-A00C-4C54-9CF4-7678BC71DCAC}">
      <dgm:prSet/>
      <dgm:spPr/>
      <dgm:t>
        <a:bodyPr/>
        <a:lstStyle/>
        <a:p>
          <a:endParaRPr lang="pt-BR"/>
        </a:p>
      </dgm:t>
    </dgm:pt>
    <dgm:pt modelId="{B72E1A86-1C3B-44C4-89CD-EBBB8C57B20B}" type="pres">
      <dgm:prSet presAssocID="{DA3FA886-14B3-4116-8D16-A84F24816DC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AA51D73-249C-4D4A-8162-5532C81BEFE2}" type="pres">
      <dgm:prSet presAssocID="{F952F496-05DA-4534-A83D-AD95D7AE0C5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061AD94-A00C-4C54-9CF4-7678BC71DCAC}" srcId="{DA3FA886-14B3-4116-8D16-A84F24816DC5}" destId="{F952F496-05DA-4534-A83D-AD95D7AE0C5E}" srcOrd="0" destOrd="0" parTransId="{E6D4073F-AA21-4FFD-91C6-1FFD7C933DA4}" sibTransId="{AA92A512-C75C-45E5-8E1D-44EB799F4B78}"/>
    <dgm:cxn modelId="{3D49201E-57EE-494D-BB77-AC803DD4FC42}" type="presOf" srcId="{F952F496-05DA-4534-A83D-AD95D7AE0C5E}" destId="{0AA51D73-249C-4D4A-8162-5532C81BEFE2}" srcOrd="0" destOrd="0" presId="urn:microsoft.com/office/officeart/2005/8/layout/vList2"/>
    <dgm:cxn modelId="{2108F705-0B60-40C3-958A-542FC1733F9F}" type="presOf" srcId="{DA3FA886-14B3-4116-8D16-A84F24816DC5}" destId="{B72E1A86-1C3B-44C4-89CD-EBBB8C57B20B}" srcOrd="0" destOrd="0" presId="urn:microsoft.com/office/officeart/2005/8/layout/vList2"/>
    <dgm:cxn modelId="{A9117752-CB9C-48A9-8E0C-A841EEB578AE}" type="presParOf" srcId="{B72E1A86-1C3B-44C4-89CD-EBBB8C57B20B}" destId="{0AA51D73-249C-4D4A-8162-5532C81BEFE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8E9B78-D00D-48E1-9B13-7EA8C7CAFC02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/>
      <dgm:spPr/>
      <dgm:t>
        <a:bodyPr/>
        <a:lstStyle/>
        <a:p>
          <a:endParaRPr lang="pt-BR"/>
        </a:p>
      </dgm:t>
    </dgm:pt>
    <dgm:pt modelId="{85A51E53-5F6C-4B74-A6AE-AD259D97E65F}">
      <dgm:prSet/>
      <dgm:spPr/>
      <dgm:t>
        <a:bodyPr/>
        <a:lstStyle/>
        <a:p>
          <a:pPr algn="ctr" rtl="0"/>
          <a:r>
            <a:rPr lang="en-GB" b="1" dirty="0" smtClean="0"/>
            <a:t>Os pares </a:t>
          </a:r>
          <a:r>
            <a:rPr lang="en-GB" b="1" dirty="0" err="1" smtClean="0"/>
            <a:t>eletrônicos</a:t>
          </a:r>
          <a:r>
            <a:rPr lang="en-GB" b="1" dirty="0" smtClean="0"/>
            <a:t> </a:t>
          </a:r>
          <a:r>
            <a:rPr lang="en-GB" b="1" dirty="0" err="1" smtClean="0"/>
            <a:t>ao</a:t>
          </a:r>
          <a:r>
            <a:rPr lang="en-GB" b="1" dirty="0" smtClean="0"/>
            <a:t> </a:t>
          </a:r>
          <a:r>
            <a:rPr lang="en-GB" b="1" dirty="0" err="1" smtClean="0"/>
            <a:t>redor</a:t>
          </a:r>
          <a:r>
            <a:rPr lang="en-GB" b="1" dirty="0" smtClean="0"/>
            <a:t> de um </a:t>
          </a:r>
          <a:r>
            <a:rPr lang="en-GB" b="1" dirty="0" err="1" smtClean="0"/>
            <a:t>átomo</a:t>
          </a:r>
          <a:r>
            <a:rPr lang="en-GB" b="1" dirty="0" smtClean="0"/>
            <a:t> central, </a:t>
          </a:r>
          <a:r>
            <a:rPr lang="en-GB" b="1" dirty="0" err="1" smtClean="0"/>
            <a:t>estejam</a:t>
          </a:r>
          <a:r>
            <a:rPr lang="en-GB" b="1" dirty="0" smtClean="0"/>
            <a:t> </a:t>
          </a:r>
          <a:r>
            <a:rPr lang="en-GB" b="1" dirty="0" err="1" smtClean="0"/>
            <a:t>ou</a:t>
          </a:r>
          <a:r>
            <a:rPr lang="en-GB" b="1" dirty="0" smtClean="0"/>
            <a:t> </a:t>
          </a:r>
          <a:r>
            <a:rPr lang="en-GB" b="1" dirty="0" err="1" smtClean="0"/>
            <a:t>não</a:t>
          </a:r>
          <a:r>
            <a:rPr lang="en-GB" b="1" dirty="0" smtClean="0"/>
            <a:t> </a:t>
          </a:r>
          <a:r>
            <a:rPr lang="en-GB" b="1" dirty="0" err="1" smtClean="0"/>
            <a:t>participando</a:t>
          </a:r>
          <a:r>
            <a:rPr lang="en-GB" b="1" dirty="0" smtClean="0"/>
            <a:t> das </a:t>
          </a:r>
          <a:r>
            <a:rPr lang="en-GB" b="1" dirty="0" err="1" smtClean="0"/>
            <a:t>ligações</a:t>
          </a:r>
          <a:r>
            <a:rPr lang="en-GB" b="1" dirty="0" smtClean="0"/>
            <a:t>, se </a:t>
          </a:r>
          <a:r>
            <a:rPr lang="en-GB" b="1" dirty="0" err="1" smtClean="0"/>
            <a:t>comportam</a:t>
          </a:r>
          <a:r>
            <a:rPr lang="en-GB" b="1" dirty="0" smtClean="0"/>
            <a:t> </a:t>
          </a:r>
          <a:r>
            <a:rPr lang="en-GB" b="1" dirty="0" err="1" smtClean="0"/>
            <a:t>como</a:t>
          </a:r>
          <a:r>
            <a:rPr lang="en-GB" b="1" dirty="0" smtClean="0"/>
            <a:t> </a:t>
          </a:r>
          <a:r>
            <a:rPr lang="en-GB" b="1" dirty="0" err="1" smtClean="0"/>
            <a:t>nuvens</a:t>
          </a:r>
          <a:r>
            <a:rPr lang="en-GB" b="1" dirty="0" smtClean="0"/>
            <a:t> </a:t>
          </a:r>
          <a:r>
            <a:rPr lang="en-GB" b="1" dirty="0" err="1" smtClean="0"/>
            <a:t>eletrônicas</a:t>
          </a:r>
          <a:r>
            <a:rPr lang="en-GB" b="1" dirty="0" smtClean="0"/>
            <a:t> </a:t>
          </a:r>
          <a:r>
            <a:rPr lang="en-GB" b="1" dirty="0" err="1" smtClean="0"/>
            <a:t>que</a:t>
          </a:r>
          <a:r>
            <a:rPr lang="en-GB" b="1" dirty="0" smtClean="0"/>
            <a:t> se </a:t>
          </a:r>
          <a:r>
            <a:rPr lang="en-GB" b="1" dirty="0" err="1" smtClean="0"/>
            <a:t>repelem</a:t>
          </a:r>
          <a:r>
            <a:rPr lang="en-GB" b="1" dirty="0" smtClean="0"/>
            <a:t>, </a:t>
          </a:r>
          <a:r>
            <a:rPr lang="en-GB" b="1" dirty="0" err="1" smtClean="0"/>
            <a:t>ficando</a:t>
          </a:r>
          <a:r>
            <a:rPr lang="en-GB" b="1" dirty="0" smtClean="0"/>
            <a:t> </a:t>
          </a:r>
          <a:r>
            <a:rPr lang="en-GB" b="1" dirty="0" err="1" smtClean="0"/>
            <a:t>orientadas</a:t>
          </a:r>
          <a:r>
            <a:rPr lang="en-GB" b="1" dirty="0" smtClean="0"/>
            <a:t> no </a:t>
          </a:r>
          <a:r>
            <a:rPr lang="en-GB" b="1" dirty="0" err="1" smtClean="0"/>
            <a:t>espaço</a:t>
          </a:r>
          <a:r>
            <a:rPr lang="en-GB" b="1" dirty="0" smtClean="0"/>
            <a:t> com a </a:t>
          </a:r>
          <a:r>
            <a:rPr lang="en-GB" b="1" dirty="0" err="1" smtClean="0"/>
            <a:t>maior</a:t>
          </a:r>
          <a:r>
            <a:rPr lang="en-GB" b="1" dirty="0" smtClean="0"/>
            <a:t> </a:t>
          </a:r>
          <a:r>
            <a:rPr lang="en-GB" b="1" dirty="0" err="1" smtClean="0"/>
            <a:t>distância</a:t>
          </a:r>
          <a:r>
            <a:rPr lang="en-GB" b="1" dirty="0" smtClean="0"/>
            <a:t> angular </a:t>
          </a:r>
          <a:r>
            <a:rPr lang="en-GB" b="1" dirty="0" err="1" smtClean="0"/>
            <a:t>possível</a:t>
          </a:r>
          <a:r>
            <a:rPr lang="en-GB" b="1" dirty="0" smtClean="0"/>
            <a:t>.</a:t>
          </a:r>
          <a:endParaRPr lang="pt-BR" dirty="0"/>
        </a:p>
      </dgm:t>
    </dgm:pt>
    <dgm:pt modelId="{F20A44DA-3104-4E00-B0C9-E903A2146CE8}" type="parTrans" cxnId="{BC5AD225-76C4-46FC-8677-6FF4051C352E}">
      <dgm:prSet/>
      <dgm:spPr/>
      <dgm:t>
        <a:bodyPr/>
        <a:lstStyle/>
        <a:p>
          <a:endParaRPr lang="pt-BR"/>
        </a:p>
      </dgm:t>
    </dgm:pt>
    <dgm:pt modelId="{A74FC38F-2FB3-4DB9-A044-AE72C75ABEA7}" type="sibTrans" cxnId="{BC5AD225-76C4-46FC-8677-6FF4051C352E}">
      <dgm:prSet/>
      <dgm:spPr/>
      <dgm:t>
        <a:bodyPr/>
        <a:lstStyle/>
        <a:p>
          <a:endParaRPr lang="pt-BR"/>
        </a:p>
      </dgm:t>
    </dgm:pt>
    <dgm:pt modelId="{24E7FFAB-4BBF-4A7F-A0EF-8278CECF5953}" type="pres">
      <dgm:prSet presAssocID="{8B8E9B78-D00D-48E1-9B13-7EA8C7CAF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5C23CEE-31BA-4160-A15C-A27FED19B488}" type="pres">
      <dgm:prSet presAssocID="{85A51E53-5F6C-4B74-A6AE-AD259D97E65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9241BE6-7F1C-4436-AABF-05F1F8C6C373}" type="presOf" srcId="{8B8E9B78-D00D-48E1-9B13-7EA8C7CAFC02}" destId="{24E7FFAB-4BBF-4A7F-A0EF-8278CECF5953}" srcOrd="0" destOrd="0" presId="urn:microsoft.com/office/officeart/2005/8/layout/vList2"/>
    <dgm:cxn modelId="{EADB9C8F-7569-434D-A6BB-E93DF686A7CE}" type="presOf" srcId="{85A51E53-5F6C-4B74-A6AE-AD259D97E65F}" destId="{B5C23CEE-31BA-4160-A15C-A27FED19B488}" srcOrd="0" destOrd="0" presId="urn:microsoft.com/office/officeart/2005/8/layout/vList2"/>
    <dgm:cxn modelId="{BC5AD225-76C4-46FC-8677-6FF4051C352E}" srcId="{8B8E9B78-D00D-48E1-9B13-7EA8C7CAFC02}" destId="{85A51E53-5F6C-4B74-A6AE-AD259D97E65F}" srcOrd="0" destOrd="0" parTransId="{F20A44DA-3104-4E00-B0C9-E903A2146CE8}" sibTransId="{A74FC38F-2FB3-4DB9-A044-AE72C75ABEA7}"/>
    <dgm:cxn modelId="{176B6E1A-0507-49AB-A2D6-232307CB5FB3}" type="presParOf" srcId="{24E7FFAB-4BBF-4A7F-A0EF-8278CECF5953}" destId="{B5C23CEE-31BA-4160-A15C-A27FED19B48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A216F2-97C4-4556-A74E-E844BCD5E598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pt-BR"/>
        </a:p>
      </dgm:t>
    </dgm:pt>
    <dgm:pt modelId="{E3033892-5502-4C61-923B-D7570172DD1B}">
      <dgm:prSet custT="1"/>
      <dgm:spPr/>
      <dgm:t>
        <a:bodyPr/>
        <a:lstStyle/>
        <a:p>
          <a:pPr algn="ctr" rtl="0"/>
          <a:r>
            <a:rPr lang="pt-BR" sz="3600" b="1" baseline="0" dirty="0" smtClean="0"/>
            <a:t>GEOMETRIA LINEAR</a:t>
          </a:r>
          <a:endParaRPr lang="pt-BR" sz="3600" b="1" baseline="0" dirty="0"/>
        </a:p>
      </dgm:t>
    </dgm:pt>
    <dgm:pt modelId="{3A752738-6BE4-48D0-80F2-A8A348E5427D}" type="parTrans" cxnId="{6FC39F9A-B9EE-4114-A050-D9F35CF5D729}">
      <dgm:prSet/>
      <dgm:spPr/>
      <dgm:t>
        <a:bodyPr/>
        <a:lstStyle/>
        <a:p>
          <a:pPr algn="ctr"/>
          <a:endParaRPr lang="pt-BR" sz="3600" b="1"/>
        </a:p>
      </dgm:t>
    </dgm:pt>
    <dgm:pt modelId="{B6D49880-D0A7-4872-8FE8-6A29BB9CF0AD}" type="sibTrans" cxnId="{6FC39F9A-B9EE-4114-A050-D9F35CF5D729}">
      <dgm:prSet/>
      <dgm:spPr/>
      <dgm:t>
        <a:bodyPr/>
        <a:lstStyle/>
        <a:p>
          <a:pPr algn="ctr"/>
          <a:endParaRPr lang="pt-BR" sz="3600" b="1"/>
        </a:p>
      </dgm:t>
    </dgm:pt>
    <dgm:pt modelId="{0DC4A610-D315-4E29-813E-7913477EA1AB}" type="pres">
      <dgm:prSet presAssocID="{4AA216F2-97C4-4556-A74E-E844BCD5E5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7D7CF6F-2EFB-459F-8891-C17B224A6665}" type="pres">
      <dgm:prSet presAssocID="{E3033892-5502-4C61-923B-D7570172DD1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AF6DB64-DF4E-496C-916D-78F32605E0DD}" type="presOf" srcId="{E3033892-5502-4C61-923B-D7570172DD1B}" destId="{E7D7CF6F-2EFB-459F-8891-C17B224A6665}" srcOrd="0" destOrd="0" presId="urn:microsoft.com/office/officeart/2005/8/layout/vList2"/>
    <dgm:cxn modelId="{6FC39F9A-B9EE-4114-A050-D9F35CF5D729}" srcId="{4AA216F2-97C4-4556-A74E-E844BCD5E598}" destId="{E3033892-5502-4C61-923B-D7570172DD1B}" srcOrd="0" destOrd="0" parTransId="{3A752738-6BE4-48D0-80F2-A8A348E5427D}" sibTransId="{B6D49880-D0A7-4872-8FE8-6A29BB9CF0AD}"/>
    <dgm:cxn modelId="{F279A267-A793-4376-A163-D97DA0624865}" type="presOf" srcId="{4AA216F2-97C4-4556-A74E-E844BCD5E598}" destId="{0DC4A610-D315-4E29-813E-7913477EA1AB}" srcOrd="0" destOrd="0" presId="urn:microsoft.com/office/officeart/2005/8/layout/vList2"/>
    <dgm:cxn modelId="{E958A98F-A148-4FFB-ABDA-23356AEE14E9}" type="presParOf" srcId="{0DC4A610-D315-4E29-813E-7913477EA1AB}" destId="{E7D7CF6F-2EFB-459F-8891-C17B224A666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D89F0A-AAC9-4631-BB79-EA49E7CD746C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/>
      <dgm:spPr/>
      <dgm:t>
        <a:bodyPr/>
        <a:lstStyle/>
        <a:p>
          <a:endParaRPr lang="pt-BR"/>
        </a:p>
      </dgm:t>
    </dgm:pt>
    <dgm:pt modelId="{F89B839D-E951-4BBE-A3DB-B4D57BE6B50B}">
      <dgm:prSet/>
      <dgm:spPr/>
      <dgm:t>
        <a:bodyPr/>
        <a:lstStyle/>
        <a:p>
          <a:pPr algn="ctr" rtl="0"/>
          <a:r>
            <a:rPr lang="pt-BR" b="1" baseline="0" dirty="0" smtClean="0"/>
            <a:t>GEOMETRIA ANGULAR</a:t>
          </a:r>
          <a:endParaRPr lang="pt-BR" b="1" baseline="0" dirty="0"/>
        </a:p>
      </dgm:t>
    </dgm:pt>
    <dgm:pt modelId="{83F91F99-F475-4FF7-9D1D-B332BC59053A}" type="parTrans" cxnId="{DA1FF6B0-48EA-4BA8-AF9F-5AC8C3FBAE60}">
      <dgm:prSet/>
      <dgm:spPr/>
      <dgm:t>
        <a:bodyPr/>
        <a:lstStyle/>
        <a:p>
          <a:pPr algn="ctr"/>
          <a:endParaRPr lang="pt-BR" b="1"/>
        </a:p>
      </dgm:t>
    </dgm:pt>
    <dgm:pt modelId="{D2AB688F-1F3A-4CFA-8986-39712C7ABB01}" type="sibTrans" cxnId="{DA1FF6B0-48EA-4BA8-AF9F-5AC8C3FBAE60}">
      <dgm:prSet/>
      <dgm:spPr/>
      <dgm:t>
        <a:bodyPr/>
        <a:lstStyle/>
        <a:p>
          <a:pPr algn="ctr"/>
          <a:endParaRPr lang="pt-BR" b="1"/>
        </a:p>
      </dgm:t>
    </dgm:pt>
    <dgm:pt modelId="{792C7D39-F3F1-43C2-8CC4-82BFA9856C92}" type="pres">
      <dgm:prSet presAssocID="{61D89F0A-AAC9-4631-BB79-EA49E7CD74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53D3C5B-0437-4DE9-A275-7C74470DD970}" type="pres">
      <dgm:prSet presAssocID="{F89B839D-E951-4BBE-A3DB-B4D57BE6B50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3726863-1EFD-4C87-AE39-49F07B7F5233}" type="presOf" srcId="{61D89F0A-AAC9-4631-BB79-EA49E7CD746C}" destId="{792C7D39-F3F1-43C2-8CC4-82BFA9856C92}" srcOrd="0" destOrd="0" presId="urn:microsoft.com/office/officeart/2005/8/layout/vList2"/>
    <dgm:cxn modelId="{ED350463-AEC7-4416-BB82-A5558FE80D43}" type="presOf" srcId="{F89B839D-E951-4BBE-A3DB-B4D57BE6B50B}" destId="{A53D3C5B-0437-4DE9-A275-7C74470DD970}" srcOrd="0" destOrd="0" presId="urn:microsoft.com/office/officeart/2005/8/layout/vList2"/>
    <dgm:cxn modelId="{DA1FF6B0-48EA-4BA8-AF9F-5AC8C3FBAE60}" srcId="{61D89F0A-AAC9-4631-BB79-EA49E7CD746C}" destId="{F89B839D-E951-4BBE-A3DB-B4D57BE6B50B}" srcOrd="0" destOrd="0" parTransId="{83F91F99-F475-4FF7-9D1D-B332BC59053A}" sibTransId="{D2AB688F-1F3A-4CFA-8986-39712C7ABB01}"/>
    <dgm:cxn modelId="{1D460DBB-A770-4CFA-B910-983BE0928981}" type="presParOf" srcId="{792C7D39-F3F1-43C2-8CC4-82BFA9856C92}" destId="{A53D3C5B-0437-4DE9-A275-7C74470DD9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88CDBC-D81A-4E0F-80A7-B03A3C421C5E}" type="doc">
      <dgm:prSet loTypeId="urn:microsoft.com/office/officeart/2005/8/layout/vList2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t-BR"/>
        </a:p>
      </dgm:t>
    </dgm:pt>
    <dgm:pt modelId="{414AD77D-FB6C-4334-B56C-D1DDF7C9E5CB}">
      <dgm:prSet/>
      <dgm:spPr/>
      <dgm:t>
        <a:bodyPr/>
        <a:lstStyle/>
        <a:p>
          <a:pPr rtl="0"/>
          <a:r>
            <a:rPr lang="pt-BR" b="1" baseline="0" dirty="0" smtClean="0"/>
            <a:t>GEOMETRIA TRIGONAL PLANA</a:t>
          </a:r>
          <a:endParaRPr lang="pt-BR" b="1" baseline="0" dirty="0"/>
        </a:p>
      </dgm:t>
    </dgm:pt>
    <dgm:pt modelId="{F1CCA8C6-ADAA-4C21-8826-5FE6C42068D2}" type="parTrans" cxnId="{5E7D2D88-E8C6-49A0-BAEE-788471D2CA42}">
      <dgm:prSet/>
      <dgm:spPr/>
      <dgm:t>
        <a:bodyPr/>
        <a:lstStyle/>
        <a:p>
          <a:endParaRPr lang="pt-BR" b="1"/>
        </a:p>
      </dgm:t>
    </dgm:pt>
    <dgm:pt modelId="{FE52B62B-2B0D-4CDD-9025-C328323B0C3B}" type="sibTrans" cxnId="{5E7D2D88-E8C6-49A0-BAEE-788471D2CA42}">
      <dgm:prSet/>
      <dgm:spPr/>
      <dgm:t>
        <a:bodyPr/>
        <a:lstStyle/>
        <a:p>
          <a:endParaRPr lang="pt-BR" b="1"/>
        </a:p>
      </dgm:t>
    </dgm:pt>
    <dgm:pt modelId="{8DBB5D93-A9C7-490A-AEB9-71E2A6792C3F}" type="pres">
      <dgm:prSet presAssocID="{8788CDBC-D81A-4E0F-80A7-B03A3C421C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D518DA-AF3F-4649-BE97-C2DC3E8A2C82}" type="pres">
      <dgm:prSet presAssocID="{414AD77D-FB6C-4334-B56C-D1DDF7C9E5CB}" presName="parentText" presStyleLbl="node1" presStyleIdx="0" presStyleCnt="1" custScaleY="14260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E7D2D88-E8C6-49A0-BAEE-788471D2CA42}" srcId="{8788CDBC-D81A-4E0F-80A7-B03A3C421C5E}" destId="{414AD77D-FB6C-4334-B56C-D1DDF7C9E5CB}" srcOrd="0" destOrd="0" parTransId="{F1CCA8C6-ADAA-4C21-8826-5FE6C42068D2}" sibTransId="{FE52B62B-2B0D-4CDD-9025-C328323B0C3B}"/>
    <dgm:cxn modelId="{B2CFBCD0-A6C3-451D-B18B-D567ECD390A1}" type="presOf" srcId="{8788CDBC-D81A-4E0F-80A7-B03A3C421C5E}" destId="{8DBB5D93-A9C7-490A-AEB9-71E2A6792C3F}" srcOrd="0" destOrd="0" presId="urn:microsoft.com/office/officeart/2005/8/layout/vList2"/>
    <dgm:cxn modelId="{68C3FBF4-0F68-4473-A328-52C166BB742E}" type="presOf" srcId="{414AD77D-FB6C-4334-B56C-D1DDF7C9E5CB}" destId="{41D518DA-AF3F-4649-BE97-C2DC3E8A2C82}" srcOrd="0" destOrd="0" presId="urn:microsoft.com/office/officeart/2005/8/layout/vList2"/>
    <dgm:cxn modelId="{F12933B4-37F6-4A8D-9793-A9A05CAE0DB2}" type="presParOf" srcId="{8DBB5D93-A9C7-490A-AEB9-71E2A6792C3F}" destId="{41D518DA-AF3F-4649-BE97-C2DC3E8A2C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4BB2A6-2C0C-4E87-8302-F65DA6758585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/>
      <dgm:spPr/>
      <dgm:t>
        <a:bodyPr/>
        <a:lstStyle/>
        <a:p>
          <a:endParaRPr lang="pt-BR"/>
        </a:p>
      </dgm:t>
    </dgm:pt>
    <dgm:pt modelId="{1C1A231A-C80C-4EF1-9BDC-609CA5DBD554}">
      <dgm:prSet custT="1"/>
      <dgm:spPr/>
      <dgm:t>
        <a:bodyPr/>
        <a:lstStyle/>
        <a:p>
          <a:pPr algn="ctr" rtl="0"/>
          <a:r>
            <a:rPr lang="pt-BR" sz="4000" b="1" baseline="0" dirty="0" smtClean="0"/>
            <a:t>GEOMETRIA PIRAMIDAL</a:t>
          </a:r>
          <a:endParaRPr lang="pt-BR" sz="4000" b="1" baseline="0" dirty="0"/>
        </a:p>
      </dgm:t>
    </dgm:pt>
    <dgm:pt modelId="{CA6A1400-92BC-4F30-818A-1A42EB2E7901}" type="parTrans" cxnId="{61B8F489-23A5-4071-BC42-70FDF836D3DF}">
      <dgm:prSet/>
      <dgm:spPr/>
      <dgm:t>
        <a:bodyPr/>
        <a:lstStyle/>
        <a:p>
          <a:pPr algn="ctr"/>
          <a:endParaRPr lang="pt-BR" sz="4000" b="1"/>
        </a:p>
      </dgm:t>
    </dgm:pt>
    <dgm:pt modelId="{604E2B7B-5A56-4977-8EC8-2DBF1BA6D069}" type="sibTrans" cxnId="{61B8F489-23A5-4071-BC42-70FDF836D3DF}">
      <dgm:prSet/>
      <dgm:spPr/>
      <dgm:t>
        <a:bodyPr/>
        <a:lstStyle/>
        <a:p>
          <a:pPr algn="ctr"/>
          <a:endParaRPr lang="pt-BR" sz="4000" b="1"/>
        </a:p>
      </dgm:t>
    </dgm:pt>
    <dgm:pt modelId="{0CED2F28-7800-42CD-ABA9-1120D81FD948}" type="pres">
      <dgm:prSet presAssocID="{B24BB2A6-2C0C-4E87-8302-F65DA67585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04E532C-EB7D-46D0-BCBD-797582F3D8D6}" type="pres">
      <dgm:prSet presAssocID="{1C1A231A-C80C-4EF1-9BDC-609CA5DBD55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1B8F489-23A5-4071-BC42-70FDF836D3DF}" srcId="{B24BB2A6-2C0C-4E87-8302-F65DA6758585}" destId="{1C1A231A-C80C-4EF1-9BDC-609CA5DBD554}" srcOrd="0" destOrd="0" parTransId="{CA6A1400-92BC-4F30-818A-1A42EB2E7901}" sibTransId="{604E2B7B-5A56-4977-8EC8-2DBF1BA6D069}"/>
    <dgm:cxn modelId="{13CFA198-4C8D-4B54-BBF9-553532EFBEA1}" type="presOf" srcId="{1C1A231A-C80C-4EF1-9BDC-609CA5DBD554}" destId="{404E532C-EB7D-46D0-BCBD-797582F3D8D6}" srcOrd="0" destOrd="0" presId="urn:microsoft.com/office/officeart/2005/8/layout/vList2"/>
    <dgm:cxn modelId="{A4EF3592-2CB2-4405-9A1D-AC00B8582C91}" type="presOf" srcId="{B24BB2A6-2C0C-4E87-8302-F65DA6758585}" destId="{0CED2F28-7800-42CD-ABA9-1120D81FD948}" srcOrd="0" destOrd="0" presId="urn:microsoft.com/office/officeart/2005/8/layout/vList2"/>
    <dgm:cxn modelId="{9E7B32A7-C125-49FD-A13D-D156F8841076}" type="presParOf" srcId="{0CED2F28-7800-42CD-ABA9-1120D81FD948}" destId="{404E532C-EB7D-46D0-BCBD-797582F3D8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69BE01-1588-412E-8806-54E3147814B8}" type="doc">
      <dgm:prSet loTypeId="urn:microsoft.com/office/officeart/2005/8/layout/vList2" loCatId="list" qsTypeId="urn:microsoft.com/office/officeart/2005/8/quickstyle/simple1" qsCatId="simple" csTypeId="urn:microsoft.com/office/officeart/2005/8/colors/accent2_4" csCatId="accent2"/>
      <dgm:spPr/>
      <dgm:t>
        <a:bodyPr/>
        <a:lstStyle/>
        <a:p>
          <a:endParaRPr lang="pt-BR"/>
        </a:p>
      </dgm:t>
    </dgm:pt>
    <dgm:pt modelId="{E1442F21-CAFE-44D0-B67D-3A30CBDA7D00}">
      <dgm:prSet/>
      <dgm:spPr/>
      <dgm:t>
        <a:bodyPr/>
        <a:lstStyle/>
        <a:p>
          <a:pPr algn="ctr" rtl="0"/>
          <a:r>
            <a:rPr lang="pt-BR" b="1" baseline="0" dirty="0" smtClean="0"/>
            <a:t>GEOMETRIA TETRAÉDRICA</a:t>
          </a:r>
          <a:endParaRPr lang="pt-BR" b="1" baseline="0" dirty="0"/>
        </a:p>
      </dgm:t>
    </dgm:pt>
    <dgm:pt modelId="{CBC5CFBA-0F29-44A3-B6DE-00F389684E45}" type="parTrans" cxnId="{AD95B849-22E6-4079-BE99-B45ECB4951CD}">
      <dgm:prSet/>
      <dgm:spPr/>
      <dgm:t>
        <a:bodyPr/>
        <a:lstStyle/>
        <a:p>
          <a:endParaRPr lang="pt-BR"/>
        </a:p>
      </dgm:t>
    </dgm:pt>
    <dgm:pt modelId="{C4B9FF5F-F70B-499B-A82F-57DB7451CC5D}" type="sibTrans" cxnId="{AD95B849-22E6-4079-BE99-B45ECB4951CD}">
      <dgm:prSet/>
      <dgm:spPr/>
      <dgm:t>
        <a:bodyPr/>
        <a:lstStyle/>
        <a:p>
          <a:endParaRPr lang="pt-BR"/>
        </a:p>
      </dgm:t>
    </dgm:pt>
    <dgm:pt modelId="{D483DAB5-E99B-4D2F-AB9B-6C77D5113D95}" type="pres">
      <dgm:prSet presAssocID="{2069BE01-1588-412E-8806-54E3147814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1813A0BE-342B-4826-AF9B-1AAB4B4279F9}" type="pres">
      <dgm:prSet presAssocID="{E1442F21-CAFE-44D0-B67D-3A30CBDA7D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1C6BC6D-BDFB-45AE-8D36-F053E905421E}" type="presOf" srcId="{2069BE01-1588-412E-8806-54E3147814B8}" destId="{D483DAB5-E99B-4D2F-AB9B-6C77D5113D95}" srcOrd="0" destOrd="0" presId="urn:microsoft.com/office/officeart/2005/8/layout/vList2"/>
    <dgm:cxn modelId="{AD95B849-22E6-4079-BE99-B45ECB4951CD}" srcId="{2069BE01-1588-412E-8806-54E3147814B8}" destId="{E1442F21-CAFE-44D0-B67D-3A30CBDA7D00}" srcOrd="0" destOrd="0" parTransId="{CBC5CFBA-0F29-44A3-B6DE-00F389684E45}" sibTransId="{C4B9FF5F-F70B-499B-A82F-57DB7451CC5D}"/>
    <dgm:cxn modelId="{6C481171-CE88-45B6-ADA3-E4F14D2790EE}" type="presOf" srcId="{E1442F21-CAFE-44D0-B67D-3A30CBDA7D00}" destId="{1813A0BE-342B-4826-AF9B-1AAB4B4279F9}" srcOrd="0" destOrd="0" presId="urn:microsoft.com/office/officeart/2005/8/layout/vList2"/>
    <dgm:cxn modelId="{3C51AD99-5D70-4740-9222-D5B995680761}" type="presParOf" srcId="{D483DAB5-E99B-4D2F-AB9B-6C77D5113D95}" destId="{1813A0BE-342B-4826-AF9B-1AAB4B4279F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987325-E18D-47C8-B148-8156893C0BD2}">
      <dsp:nvSpPr>
        <dsp:cNvPr id="0" name=""/>
        <dsp:cNvSpPr/>
      </dsp:nvSpPr>
      <dsp:spPr>
        <a:xfrm>
          <a:off x="1971985" y="1634261"/>
          <a:ext cx="5901386" cy="26470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9127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i="0" kern="1200" dirty="0" smtClean="0">
              <a:solidFill>
                <a:schemeClr val="tx1"/>
              </a:solidFill>
            </a:rPr>
            <a:t>GEOMETRIA MOLECULAR</a:t>
          </a:r>
          <a:endParaRPr lang="pt-BR" sz="4000" b="1" i="0" kern="1200" dirty="0">
            <a:solidFill>
              <a:schemeClr val="tx1"/>
            </a:solidFill>
          </a:endParaRPr>
        </a:p>
      </dsp:txBody>
      <dsp:txXfrm>
        <a:off x="2101205" y="1763481"/>
        <a:ext cx="5642946" cy="2388652"/>
      </dsp:txXfrm>
    </dsp:sp>
    <dsp:sp modelId="{7EEAFD4C-DB7F-4E52-B6D4-D266F50AAA23}">
      <dsp:nvSpPr>
        <dsp:cNvPr id="0" name=""/>
        <dsp:cNvSpPr/>
      </dsp:nvSpPr>
      <dsp:spPr>
        <a:xfrm>
          <a:off x="335539" y="615189"/>
          <a:ext cx="2736030" cy="273644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51D73-249C-4D4A-8162-5532C81BEFE2}">
      <dsp:nvSpPr>
        <dsp:cNvPr id="0" name=""/>
        <dsp:cNvSpPr/>
      </dsp:nvSpPr>
      <dsp:spPr>
        <a:xfrm>
          <a:off x="0" y="41707"/>
          <a:ext cx="6477272" cy="983384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100" b="1" kern="1200" baseline="0" dirty="0" smtClean="0"/>
            <a:t>GEOMETRIA MOLECULAR</a:t>
          </a:r>
          <a:endParaRPr lang="pt-BR" sz="4100" kern="1200" dirty="0"/>
        </a:p>
      </dsp:txBody>
      <dsp:txXfrm>
        <a:off x="48005" y="89712"/>
        <a:ext cx="6381262" cy="8873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C23CEE-31BA-4160-A15C-A27FED19B488}">
      <dsp:nvSpPr>
        <dsp:cNvPr id="0" name=""/>
        <dsp:cNvSpPr/>
      </dsp:nvSpPr>
      <dsp:spPr>
        <a:xfrm>
          <a:off x="0" y="13916"/>
          <a:ext cx="8637608" cy="600210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b="1" kern="1200" dirty="0" smtClean="0"/>
            <a:t>Os pares </a:t>
          </a:r>
          <a:r>
            <a:rPr lang="en-GB" sz="4500" b="1" kern="1200" dirty="0" err="1" smtClean="0"/>
            <a:t>eletrônicos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ao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redor</a:t>
          </a:r>
          <a:r>
            <a:rPr lang="en-GB" sz="4500" b="1" kern="1200" dirty="0" smtClean="0"/>
            <a:t> de um </a:t>
          </a:r>
          <a:r>
            <a:rPr lang="en-GB" sz="4500" b="1" kern="1200" dirty="0" err="1" smtClean="0"/>
            <a:t>átomo</a:t>
          </a:r>
          <a:r>
            <a:rPr lang="en-GB" sz="4500" b="1" kern="1200" dirty="0" smtClean="0"/>
            <a:t> central, </a:t>
          </a:r>
          <a:r>
            <a:rPr lang="en-GB" sz="4500" b="1" kern="1200" dirty="0" err="1" smtClean="0"/>
            <a:t>estejam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ou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não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participando</a:t>
          </a:r>
          <a:r>
            <a:rPr lang="en-GB" sz="4500" b="1" kern="1200" dirty="0" smtClean="0"/>
            <a:t> das </a:t>
          </a:r>
          <a:r>
            <a:rPr lang="en-GB" sz="4500" b="1" kern="1200" dirty="0" err="1" smtClean="0"/>
            <a:t>ligações</a:t>
          </a:r>
          <a:r>
            <a:rPr lang="en-GB" sz="4500" b="1" kern="1200" dirty="0" smtClean="0"/>
            <a:t>, se </a:t>
          </a:r>
          <a:r>
            <a:rPr lang="en-GB" sz="4500" b="1" kern="1200" dirty="0" err="1" smtClean="0"/>
            <a:t>comportam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como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nuvens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eletrônicas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que</a:t>
          </a:r>
          <a:r>
            <a:rPr lang="en-GB" sz="4500" b="1" kern="1200" dirty="0" smtClean="0"/>
            <a:t> se </a:t>
          </a:r>
          <a:r>
            <a:rPr lang="en-GB" sz="4500" b="1" kern="1200" dirty="0" err="1" smtClean="0"/>
            <a:t>repelem</a:t>
          </a:r>
          <a:r>
            <a:rPr lang="en-GB" sz="4500" b="1" kern="1200" dirty="0" smtClean="0"/>
            <a:t>, </a:t>
          </a:r>
          <a:r>
            <a:rPr lang="en-GB" sz="4500" b="1" kern="1200" dirty="0" err="1" smtClean="0"/>
            <a:t>ficando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orientadas</a:t>
          </a:r>
          <a:r>
            <a:rPr lang="en-GB" sz="4500" b="1" kern="1200" dirty="0" smtClean="0"/>
            <a:t> no </a:t>
          </a:r>
          <a:r>
            <a:rPr lang="en-GB" sz="4500" b="1" kern="1200" dirty="0" err="1" smtClean="0"/>
            <a:t>espaço</a:t>
          </a:r>
          <a:r>
            <a:rPr lang="en-GB" sz="4500" b="1" kern="1200" dirty="0" smtClean="0"/>
            <a:t> com a </a:t>
          </a:r>
          <a:r>
            <a:rPr lang="en-GB" sz="4500" b="1" kern="1200" dirty="0" err="1" smtClean="0"/>
            <a:t>maior</a:t>
          </a:r>
          <a:r>
            <a:rPr lang="en-GB" sz="4500" b="1" kern="1200" dirty="0" smtClean="0"/>
            <a:t> </a:t>
          </a:r>
          <a:r>
            <a:rPr lang="en-GB" sz="4500" b="1" kern="1200" dirty="0" err="1" smtClean="0"/>
            <a:t>distância</a:t>
          </a:r>
          <a:r>
            <a:rPr lang="en-GB" sz="4500" b="1" kern="1200" dirty="0" smtClean="0"/>
            <a:t> angular </a:t>
          </a:r>
          <a:r>
            <a:rPr lang="en-GB" sz="4500" b="1" kern="1200" dirty="0" err="1" smtClean="0"/>
            <a:t>possível</a:t>
          </a:r>
          <a:r>
            <a:rPr lang="en-GB" sz="4500" b="1" kern="1200" dirty="0" smtClean="0"/>
            <a:t>.</a:t>
          </a:r>
          <a:endParaRPr lang="pt-BR" sz="4500" kern="1200" dirty="0"/>
        </a:p>
      </dsp:txBody>
      <dsp:txXfrm>
        <a:off x="292998" y="306914"/>
        <a:ext cx="8051612" cy="5416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7CF6F-2EFB-459F-8891-C17B224A6665}">
      <dsp:nvSpPr>
        <dsp:cNvPr id="0" name=""/>
        <dsp:cNvSpPr/>
      </dsp:nvSpPr>
      <dsp:spPr>
        <a:xfrm>
          <a:off x="0" y="55"/>
          <a:ext cx="6680919" cy="776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b="1" kern="1200" baseline="0" dirty="0" smtClean="0"/>
            <a:t>GEOMETRIA LINEAR</a:t>
          </a:r>
          <a:endParaRPr lang="pt-BR" sz="3600" b="1" kern="1200" baseline="0" dirty="0"/>
        </a:p>
      </dsp:txBody>
      <dsp:txXfrm>
        <a:off x="37890" y="37945"/>
        <a:ext cx="6605139" cy="700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D3C5B-0437-4DE9-A275-7C74470DD970}">
      <dsp:nvSpPr>
        <dsp:cNvPr id="0" name=""/>
        <dsp:cNvSpPr/>
      </dsp:nvSpPr>
      <dsp:spPr>
        <a:xfrm>
          <a:off x="0" y="1484"/>
          <a:ext cx="6440760" cy="911430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b="1" kern="1200" baseline="0" dirty="0" smtClean="0"/>
            <a:t>GEOMETRIA ANGULAR</a:t>
          </a:r>
          <a:endParaRPr lang="pt-BR" sz="3800" b="1" kern="1200" baseline="0" dirty="0"/>
        </a:p>
      </dsp:txBody>
      <dsp:txXfrm>
        <a:off x="44492" y="45976"/>
        <a:ext cx="6351776" cy="8224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D518DA-AF3F-4649-BE97-C2DC3E8A2C82}">
      <dsp:nvSpPr>
        <dsp:cNvPr id="0" name=""/>
        <dsp:cNvSpPr/>
      </dsp:nvSpPr>
      <dsp:spPr>
        <a:xfrm>
          <a:off x="0" y="37804"/>
          <a:ext cx="6512768" cy="1162913"/>
        </a:xfrm>
        <a:prstGeom prst="round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b="1" kern="1200" baseline="0" dirty="0" smtClean="0"/>
            <a:t>GEOMETRIA TRIGONAL PLANA</a:t>
          </a:r>
          <a:endParaRPr lang="pt-BR" sz="3400" b="1" kern="1200" baseline="0" dirty="0"/>
        </a:p>
      </dsp:txBody>
      <dsp:txXfrm>
        <a:off x="56769" y="94573"/>
        <a:ext cx="6399230" cy="10493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4E532C-EB7D-46D0-BCBD-797582F3D8D6}">
      <dsp:nvSpPr>
        <dsp:cNvPr id="0" name=""/>
        <dsp:cNvSpPr/>
      </dsp:nvSpPr>
      <dsp:spPr>
        <a:xfrm>
          <a:off x="0" y="454"/>
          <a:ext cx="6512768" cy="913491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baseline="0" dirty="0" smtClean="0"/>
            <a:t>GEOMETRIA PIRAMIDAL</a:t>
          </a:r>
          <a:endParaRPr lang="pt-BR" sz="4000" b="1" kern="1200" baseline="0" dirty="0"/>
        </a:p>
      </dsp:txBody>
      <dsp:txXfrm>
        <a:off x="44593" y="45047"/>
        <a:ext cx="6423582" cy="8243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3A0BE-342B-4826-AF9B-1AAB4B4279F9}">
      <dsp:nvSpPr>
        <dsp:cNvPr id="0" name=""/>
        <dsp:cNvSpPr/>
      </dsp:nvSpPr>
      <dsp:spPr>
        <a:xfrm>
          <a:off x="0" y="1484"/>
          <a:ext cx="7016824" cy="911430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b="1" kern="1200" baseline="0" dirty="0" smtClean="0"/>
            <a:t>GEOMETRIA TETRAÉDRICA</a:t>
          </a:r>
          <a:endParaRPr lang="pt-BR" sz="3800" b="1" kern="1200" baseline="0" dirty="0"/>
        </a:p>
      </dsp:txBody>
      <dsp:txXfrm>
        <a:off x="44492" y="45976"/>
        <a:ext cx="6927840" cy="822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0F607-0D78-4ED0-958D-408B163E9C61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A7E30-7BB6-426C-B4B8-62F9C9FC78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923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577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6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477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275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7088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7808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pt-BR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61393" y="4350019"/>
            <a:ext cx="4738097" cy="35109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218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480" y="256347"/>
            <a:ext cx="7804800" cy="114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13A5E5-CB65-4EC3-A259-05683910248B}" type="datetimeFigureOut">
              <a:rPr lang="pt-BR" smtClean="0"/>
              <a:pPr/>
              <a:t>19/03/2016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CB11964-3517-4992-B302-0BFDF8A807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1.emf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s2P3Bx2IyU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10" Type="http://schemas.openxmlformats.org/officeDocument/2006/relationships/image" Target="http://n.i.uol.com.br/licaodecasa/ensmedio/quimica/geomole/geomole6.jpg" TargetMode="Externa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7.png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8.emf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9.jpeg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95129349"/>
              </p:ext>
            </p:extLst>
          </p:nvPr>
        </p:nvGraphicFramePr>
        <p:xfrm>
          <a:off x="323528" y="764704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6042992"/>
            <a:ext cx="4608512" cy="698376"/>
          </a:xfrm>
        </p:spPr>
        <p:txBody>
          <a:bodyPr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Prof.ª Neusa Nogueira Fialho</a:t>
            </a:r>
            <a:endParaRPr lang="pt-BR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s://licensebuttons.net/l/by/3.0/88x3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129360"/>
            <a:ext cx="1532906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6094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1520" y="1268760"/>
            <a:ext cx="8568952" cy="1620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>
                <a:solidFill>
                  <a:srgbClr val="FFFF00"/>
                </a:solidFill>
              </a:rPr>
              <a:t>4 pares </a:t>
            </a:r>
            <a:r>
              <a:rPr lang="en-GB" sz="4000" b="1" dirty="0" err="1" smtClean="0">
                <a:solidFill>
                  <a:srgbClr val="FFFF00"/>
                </a:solidFill>
              </a:rPr>
              <a:t>ligantes</a:t>
            </a:r>
            <a:r>
              <a:rPr lang="en-GB" sz="4000" b="1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 err="1" smtClean="0">
                <a:solidFill>
                  <a:srgbClr val="FFFF00"/>
                </a:solidFill>
              </a:rPr>
              <a:t>Não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sobra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elétrons</a:t>
            </a:r>
            <a:r>
              <a:rPr lang="en-GB" sz="4000" b="1" dirty="0" smtClean="0">
                <a:solidFill>
                  <a:srgbClr val="FFFF00"/>
                </a:solidFill>
              </a:rPr>
              <a:t> no  </a:t>
            </a:r>
            <a:r>
              <a:rPr lang="en-GB" sz="4000" b="1" dirty="0" err="1" smtClean="0">
                <a:solidFill>
                  <a:srgbClr val="FFFF00"/>
                </a:solidFill>
              </a:rPr>
              <a:t>átomo</a:t>
            </a:r>
            <a:r>
              <a:rPr lang="en-GB" sz="4000" b="1" dirty="0" smtClean="0">
                <a:solidFill>
                  <a:srgbClr val="FFFF00"/>
                </a:solidFill>
              </a:rPr>
              <a:t> central</a:t>
            </a:r>
            <a:endParaRPr lang="en-GB" sz="4000" b="1" dirty="0">
              <a:solidFill>
                <a:srgbClr val="FFFF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428702"/>
            <a:ext cx="4274294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3981011" y="2649106"/>
            <a:ext cx="10230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 smtClean="0">
                <a:solidFill>
                  <a:schemeClr val="accent2"/>
                </a:solidFill>
              </a:rPr>
              <a:t>CH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4</a:t>
            </a:r>
            <a:endParaRPr lang="pt-BR" sz="40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a 7"/>
          <p:cNvGraphicFramePr/>
          <p:nvPr/>
        </p:nvGraphicFramePr>
        <p:xfrm>
          <a:off x="1371600" y="332656"/>
          <a:ext cx="7016824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92163" y="1403350"/>
            <a:ext cx="7668269" cy="1620838"/>
          </a:xfrm>
          <a:prstGeom prst="rect">
            <a:avLst/>
          </a:prstGeom>
        </p:spPr>
        <p:txBody>
          <a:bodyPr/>
          <a:lstStyle>
            <a:lvl1pPr algn="l" defTabSz="1007943" rtl="0" eaLnBrk="1" latinLnBrk="0" hangingPunct="1">
              <a:spcBef>
                <a:spcPct val="0"/>
              </a:spcBef>
              <a:buNone/>
              <a:defRPr sz="4400" kern="1200" spc="-11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pt-BR" altLang="pt-BR" dirty="0" smtClean="0"/>
              <a:t>Referências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503239" y="3924300"/>
            <a:ext cx="8183938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</a:defRPr>
            </a:lvl1pPr>
            <a:lvl2pPr marL="503238" indent="-200025" defTabSz="1006475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charset="0"/>
              </a:defRPr>
            </a:lvl2pPr>
            <a:lvl3pPr marL="804863" indent="-200025" defTabSz="1006475">
              <a:spcBef>
                <a:spcPct val="20000"/>
              </a:spcBef>
              <a:buClr>
                <a:schemeClr val="accent1"/>
              </a:buClr>
              <a:buSzPct val="90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108075" indent="-200025" defTabSz="1006475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</a:defRPr>
            </a:lvl4pPr>
            <a:lvl5pPr marL="1309688" indent="-150813" defTabSz="1006475">
              <a:spcBef>
                <a:spcPct val="20000"/>
              </a:spcBef>
              <a:buClr>
                <a:schemeClr val="accent1"/>
              </a:buClr>
              <a:buSzPct val="100000"/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</a:defRPr>
            </a:lvl5pPr>
            <a:lvl6pPr marL="1766888" indent="-150813" defTabSz="100647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224088" indent="-150813" defTabSz="100647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</a:defRPr>
            </a:lvl7pPr>
            <a:lvl8pPr marL="2681288" indent="-150813" defTabSz="100647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138488" indent="-150813" defTabSz="1006475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pt-BR" altLang="pt-BR" sz="2800"/>
              <a:t>USBERCO, João; SALVADOR, Edgard, Salvador. Química. Vol. Único. 5. ed. São Paulo: Saraiva, 2002</a:t>
            </a:r>
          </a:p>
        </p:txBody>
      </p:sp>
    </p:spTree>
    <p:extLst>
      <p:ext uri="{BB962C8B-B14F-4D97-AF65-F5344CB8AC3E}">
        <p14:creationId xmlns:p14="http://schemas.microsoft.com/office/powerpoint/2010/main" val="422055957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23528" y="1700808"/>
            <a:ext cx="8424936" cy="4536504"/>
          </a:xfrm>
          <a:prstGeom prst="rect">
            <a:avLst/>
          </a:prstGeom>
          <a:noFill/>
          <a:ln/>
        </p:spPr>
        <p:txBody>
          <a:bodyPr lIns="0" tIns="0" rIns="0" bIns="0" anchor="ctr">
            <a:normAutofit/>
          </a:bodyPr>
          <a:lstStyle/>
          <a:p>
            <a:pPr marL="0" indent="0" algn="just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endParaRPr lang="en-GB" sz="4400" b="1" dirty="0" smtClean="0">
              <a:solidFill>
                <a:srgbClr val="FFFFCC"/>
              </a:solidFill>
              <a:latin typeface="Arial" charset="0"/>
            </a:endParaRPr>
          </a:p>
          <a:p>
            <a:pPr marL="0" indent="0" algn="just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r>
              <a:rPr lang="en-GB" sz="4400" b="1" dirty="0" smtClean="0">
                <a:solidFill>
                  <a:srgbClr val="FFFFCC"/>
                </a:solidFill>
                <a:latin typeface="Arial" charset="0"/>
              </a:rPr>
              <a:t>A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geometria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de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uma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molécula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é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determinada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pela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disposição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dos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núcleos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de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seus</a:t>
            </a:r>
            <a:r>
              <a:rPr lang="en-GB" sz="4400" b="1" dirty="0">
                <a:solidFill>
                  <a:srgbClr val="FFFFCC"/>
                </a:solidFill>
                <a:latin typeface="Arial" charset="0"/>
              </a:rPr>
              <a:t> </a:t>
            </a:r>
            <a:r>
              <a:rPr lang="en-GB" sz="4400" b="1" dirty="0" err="1">
                <a:solidFill>
                  <a:srgbClr val="FFFFCC"/>
                </a:solidFill>
                <a:latin typeface="Arial" charset="0"/>
              </a:rPr>
              <a:t>átomos</a:t>
            </a:r>
            <a:r>
              <a:rPr lang="en-GB" sz="4400" b="1" dirty="0" smtClean="0">
                <a:solidFill>
                  <a:srgbClr val="FFFFCC"/>
                </a:solidFill>
                <a:latin typeface="Arial" charset="0"/>
              </a:rPr>
              <a:t>.</a:t>
            </a:r>
          </a:p>
          <a:p>
            <a:pPr marL="0" indent="0" algn="just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endParaRPr lang="en-GB" sz="4400" b="1" dirty="0">
              <a:solidFill>
                <a:srgbClr val="FFFFCC"/>
              </a:solidFill>
              <a:latin typeface="Arial" charset="0"/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1335088" y="296863"/>
          <a:ext cx="6477272" cy="106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254872" y="351395"/>
          <a:ext cx="8637608" cy="602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23528" y="666795"/>
            <a:ext cx="8568952" cy="18261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  <a:buClr>
                <a:srgbClr val="FFFFFF"/>
              </a:buCl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4000" b="1" dirty="0" err="1">
                <a:solidFill>
                  <a:srgbClr val="FFFF00"/>
                </a:solidFill>
              </a:rPr>
              <a:t>Nessa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teoria</a:t>
            </a:r>
            <a:r>
              <a:rPr lang="en-GB" sz="4000" b="1" dirty="0">
                <a:solidFill>
                  <a:srgbClr val="FFFF00"/>
                </a:solidFill>
              </a:rPr>
              <a:t> se </a:t>
            </a:r>
            <a:r>
              <a:rPr lang="en-GB" sz="4000" b="1" dirty="0" err="1">
                <a:solidFill>
                  <a:srgbClr val="FFFF00"/>
                </a:solidFill>
              </a:rPr>
              <a:t>considera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como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endParaRPr lang="en-GB" sz="4000" b="1" dirty="0" smtClean="0">
              <a:solidFill>
                <a:srgbClr val="FFFF00"/>
              </a:solidFill>
            </a:endParaRPr>
          </a:p>
          <a:p>
            <a:pPr algn="ctr">
              <a:lnSpc>
                <a:spcPct val="96000"/>
              </a:lnSpc>
              <a:buClr>
                <a:srgbClr val="FFFFFF"/>
              </a:buCl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4000" b="1" dirty="0" smtClean="0">
                <a:solidFill>
                  <a:srgbClr val="FFFF00"/>
                </a:solidFill>
              </a:rPr>
              <a:t>um </a:t>
            </a:r>
            <a:r>
              <a:rPr lang="en-GB" sz="4000" b="1" dirty="0">
                <a:solidFill>
                  <a:srgbClr val="FFFF00"/>
                </a:solidFill>
              </a:rPr>
              <a:t>par </a:t>
            </a:r>
            <a:r>
              <a:rPr lang="en-GB" sz="4000" b="1" dirty="0" err="1">
                <a:solidFill>
                  <a:srgbClr val="FFFF00"/>
                </a:solidFill>
              </a:rPr>
              <a:t>eletrônico</a:t>
            </a:r>
            <a:r>
              <a:rPr lang="en-GB" sz="4000" b="1" dirty="0">
                <a:solidFill>
                  <a:srgbClr val="FFFF00"/>
                </a:solidFill>
              </a:rPr>
              <a:t>: </a:t>
            </a:r>
          </a:p>
          <a:p>
            <a:pPr algn="just">
              <a:lnSpc>
                <a:spcPct val="96000"/>
              </a:lnSpc>
              <a:buClr>
                <a:srgbClr val="FFFFFF"/>
              </a:buCl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GB" sz="3600" b="1" dirty="0">
              <a:solidFill>
                <a:srgbClr val="FFFF00"/>
              </a:solidFill>
            </a:endParaRPr>
          </a:p>
          <a:p>
            <a:pPr>
              <a:lnSpc>
                <a:spcPct val="98000"/>
              </a:lnSpc>
              <a:buClr>
                <a:srgbClr val="FFFFFF"/>
              </a:buCl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en-GB" sz="3600" b="1" dirty="0">
              <a:solidFill>
                <a:srgbClr val="FFFFFF"/>
              </a:solidFill>
              <a:latin typeface="Times New Roman" pitchFamily="16" charset="0"/>
            </a:endParaRPr>
          </a:p>
          <a:p>
            <a:pPr algn="just">
              <a:lnSpc>
                <a:spcPct val="96000"/>
              </a:lnSpc>
              <a:buClr>
                <a:srgbClr val="FFFFFF"/>
              </a:buCl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en-GB" sz="3600" b="1" dirty="0">
                <a:solidFill>
                  <a:srgbClr val="FFFFFF"/>
                </a:solidFill>
              </a:rPr>
              <a:t> </a:t>
            </a:r>
            <a:endParaRPr lang="en-GB" sz="3600" b="1" dirty="0">
              <a:solidFill>
                <a:srgbClr val="00B8FF"/>
              </a:solidFill>
            </a:endParaRPr>
          </a:p>
        </p:txBody>
      </p:sp>
      <p:sp>
        <p:nvSpPr>
          <p:cNvPr id="5" name="Forma livre 4"/>
          <p:cNvSpPr/>
          <p:nvPr/>
        </p:nvSpPr>
        <p:spPr>
          <a:xfrm>
            <a:off x="251520" y="1658004"/>
            <a:ext cx="8568952" cy="911430"/>
          </a:xfrm>
          <a:custGeom>
            <a:avLst/>
            <a:gdLst>
              <a:gd name="connsiteX0" fmla="*/ 0 w 8568952"/>
              <a:gd name="connsiteY0" fmla="*/ 151908 h 911430"/>
              <a:gd name="connsiteX1" fmla="*/ 44493 w 8568952"/>
              <a:gd name="connsiteY1" fmla="*/ 44493 h 911430"/>
              <a:gd name="connsiteX2" fmla="*/ 151908 w 8568952"/>
              <a:gd name="connsiteY2" fmla="*/ 0 h 911430"/>
              <a:gd name="connsiteX3" fmla="*/ 8417044 w 8568952"/>
              <a:gd name="connsiteY3" fmla="*/ 0 h 911430"/>
              <a:gd name="connsiteX4" fmla="*/ 8524459 w 8568952"/>
              <a:gd name="connsiteY4" fmla="*/ 44493 h 911430"/>
              <a:gd name="connsiteX5" fmla="*/ 8568952 w 8568952"/>
              <a:gd name="connsiteY5" fmla="*/ 151908 h 911430"/>
              <a:gd name="connsiteX6" fmla="*/ 8568952 w 8568952"/>
              <a:gd name="connsiteY6" fmla="*/ 759522 h 911430"/>
              <a:gd name="connsiteX7" fmla="*/ 8524459 w 8568952"/>
              <a:gd name="connsiteY7" fmla="*/ 866937 h 911430"/>
              <a:gd name="connsiteX8" fmla="*/ 8417044 w 8568952"/>
              <a:gd name="connsiteY8" fmla="*/ 911430 h 911430"/>
              <a:gd name="connsiteX9" fmla="*/ 151908 w 8568952"/>
              <a:gd name="connsiteY9" fmla="*/ 911430 h 911430"/>
              <a:gd name="connsiteX10" fmla="*/ 44493 w 8568952"/>
              <a:gd name="connsiteY10" fmla="*/ 866937 h 911430"/>
              <a:gd name="connsiteX11" fmla="*/ 0 w 8568952"/>
              <a:gd name="connsiteY11" fmla="*/ 759522 h 911430"/>
              <a:gd name="connsiteX12" fmla="*/ 0 w 8568952"/>
              <a:gd name="connsiteY12" fmla="*/ 151908 h 91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68952" h="911430">
                <a:moveTo>
                  <a:pt x="0" y="151908"/>
                </a:moveTo>
                <a:cubicBezTo>
                  <a:pt x="0" y="111619"/>
                  <a:pt x="16005" y="72981"/>
                  <a:pt x="44493" y="44493"/>
                </a:cubicBezTo>
                <a:cubicBezTo>
                  <a:pt x="72981" y="16005"/>
                  <a:pt x="111620" y="0"/>
                  <a:pt x="151908" y="0"/>
                </a:cubicBezTo>
                <a:lnTo>
                  <a:pt x="8417044" y="0"/>
                </a:lnTo>
                <a:cubicBezTo>
                  <a:pt x="8457333" y="0"/>
                  <a:pt x="8495971" y="16005"/>
                  <a:pt x="8524459" y="44493"/>
                </a:cubicBezTo>
                <a:cubicBezTo>
                  <a:pt x="8552947" y="72981"/>
                  <a:pt x="8568952" y="111620"/>
                  <a:pt x="8568952" y="151908"/>
                </a:cubicBezTo>
                <a:lnTo>
                  <a:pt x="8568952" y="759522"/>
                </a:lnTo>
                <a:cubicBezTo>
                  <a:pt x="8568952" y="799811"/>
                  <a:pt x="8552947" y="838449"/>
                  <a:pt x="8524459" y="866937"/>
                </a:cubicBezTo>
                <a:cubicBezTo>
                  <a:pt x="8495971" y="895425"/>
                  <a:pt x="8457332" y="911430"/>
                  <a:pt x="8417044" y="911430"/>
                </a:cubicBezTo>
                <a:lnTo>
                  <a:pt x="151908" y="911430"/>
                </a:lnTo>
                <a:cubicBezTo>
                  <a:pt x="111619" y="911430"/>
                  <a:pt x="72981" y="895425"/>
                  <a:pt x="44493" y="866937"/>
                </a:cubicBezTo>
                <a:cubicBezTo>
                  <a:pt x="16005" y="838449"/>
                  <a:pt x="0" y="799810"/>
                  <a:pt x="0" y="759522"/>
                </a:cubicBezTo>
                <a:lnTo>
                  <a:pt x="0" y="1519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272" tIns="189272" rIns="189272" bIns="189272" numCol="1" spcCol="1270" anchor="ctr" anchorCtr="0">
            <a:noAutofit/>
          </a:bodyPr>
          <a:lstStyle/>
          <a:p>
            <a:pPr lvl="0" algn="l" defTabSz="1689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800" b="1" kern="1200" dirty="0" err="1" smtClean="0"/>
              <a:t>Uma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ligação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covalente</a:t>
            </a:r>
            <a:r>
              <a:rPr lang="en-GB" sz="3800" b="1" kern="1200" dirty="0" smtClean="0"/>
              <a:t> simples:  ̶  </a:t>
            </a:r>
            <a:r>
              <a:rPr lang="en-GB" sz="3800" b="1" kern="1200" dirty="0" err="1" smtClean="0"/>
              <a:t>ou</a:t>
            </a:r>
            <a:r>
              <a:rPr lang="en-GB" sz="3800" b="1" kern="1200" dirty="0" smtClean="0"/>
              <a:t>  →</a:t>
            </a:r>
            <a:endParaRPr lang="pt-BR" sz="3800" kern="1200" dirty="0"/>
          </a:p>
        </p:txBody>
      </p:sp>
      <p:sp>
        <p:nvSpPr>
          <p:cNvPr id="7" name="Forma livre 6"/>
          <p:cNvSpPr/>
          <p:nvPr/>
        </p:nvSpPr>
        <p:spPr>
          <a:xfrm>
            <a:off x="251520" y="2678874"/>
            <a:ext cx="8568952" cy="911430"/>
          </a:xfrm>
          <a:custGeom>
            <a:avLst/>
            <a:gdLst>
              <a:gd name="connsiteX0" fmla="*/ 0 w 8568952"/>
              <a:gd name="connsiteY0" fmla="*/ 151908 h 911430"/>
              <a:gd name="connsiteX1" fmla="*/ 44493 w 8568952"/>
              <a:gd name="connsiteY1" fmla="*/ 44493 h 911430"/>
              <a:gd name="connsiteX2" fmla="*/ 151908 w 8568952"/>
              <a:gd name="connsiteY2" fmla="*/ 0 h 911430"/>
              <a:gd name="connsiteX3" fmla="*/ 8417044 w 8568952"/>
              <a:gd name="connsiteY3" fmla="*/ 0 h 911430"/>
              <a:gd name="connsiteX4" fmla="*/ 8524459 w 8568952"/>
              <a:gd name="connsiteY4" fmla="*/ 44493 h 911430"/>
              <a:gd name="connsiteX5" fmla="*/ 8568952 w 8568952"/>
              <a:gd name="connsiteY5" fmla="*/ 151908 h 911430"/>
              <a:gd name="connsiteX6" fmla="*/ 8568952 w 8568952"/>
              <a:gd name="connsiteY6" fmla="*/ 759522 h 911430"/>
              <a:gd name="connsiteX7" fmla="*/ 8524459 w 8568952"/>
              <a:gd name="connsiteY7" fmla="*/ 866937 h 911430"/>
              <a:gd name="connsiteX8" fmla="*/ 8417044 w 8568952"/>
              <a:gd name="connsiteY8" fmla="*/ 911430 h 911430"/>
              <a:gd name="connsiteX9" fmla="*/ 151908 w 8568952"/>
              <a:gd name="connsiteY9" fmla="*/ 911430 h 911430"/>
              <a:gd name="connsiteX10" fmla="*/ 44493 w 8568952"/>
              <a:gd name="connsiteY10" fmla="*/ 866937 h 911430"/>
              <a:gd name="connsiteX11" fmla="*/ 0 w 8568952"/>
              <a:gd name="connsiteY11" fmla="*/ 759522 h 911430"/>
              <a:gd name="connsiteX12" fmla="*/ 0 w 8568952"/>
              <a:gd name="connsiteY12" fmla="*/ 151908 h 91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68952" h="911430">
                <a:moveTo>
                  <a:pt x="0" y="151908"/>
                </a:moveTo>
                <a:cubicBezTo>
                  <a:pt x="0" y="111619"/>
                  <a:pt x="16005" y="72981"/>
                  <a:pt x="44493" y="44493"/>
                </a:cubicBezTo>
                <a:cubicBezTo>
                  <a:pt x="72981" y="16005"/>
                  <a:pt x="111620" y="0"/>
                  <a:pt x="151908" y="0"/>
                </a:cubicBezTo>
                <a:lnTo>
                  <a:pt x="8417044" y="0"/>
                </a:lnTo>
                <a:cubicBezTo>
                  <a:pt x="8457333" y="0"/>
                  <a:pt x="8495971" y="16005"/>
                  <a:pt x="8524459" y="44493"/>
                </a:cubicBezTo>
                <a:cubicBezTo>
                  <a:pt x="8552947" y="72981"/>
                  <a:pt x="8568952" y="111620"/>
                  <a:pt x="8568952" y="151908"/>
                </a:cubicBezTo>
                <a:lnTo>
                  <a:pt x="8568952" y="759522"/>
                </a:lnTo>
                <a:cubicBezTo>
                  <a:pt x="8568952" y="799811"/>
                  <a:pt x="8552947" y="838449"/>
                  <a:pt x="8524459" y="866937"/>
                </a:cubicBezTo>
                <a:cubicBezTo>
                  <a:pt x="8495971" y="895425"/>
                  <a:pt x="8457332" y="911430"/>
                  <a:pt x="8417044" y="911430"/>
                </a:cubicBezTo>
                <a:lnTo>
                  <a:pt x="151908" y="911430"/>
                </a:lnTo>
                <a:cubicBezTo>
                  <a:pt x="111619" y="911430"/>
                  <a:pt x="72981" y="895425"/>
                  <a:pt x="44493" y="866937"/>
                </a:cubicBezTo>
                <a:cubicBezTo>
                  <a:pt x="16005" y="838449"/>
                  <a:pt x="0" y="799810"/>
                  <a:pt x="0" y="759522"/>
                </a:cubicBezTo>
                <a:lnTo>
                  <a:pt x="0" y="1519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5775273"/>
              <a:satOff val="5219"/>
              <a:lumOff val="589"/>
              <a:alphaOff val="0"/>
            </a:schemeClr>
          </a:fillRef>
          <a:effectRef idx="0">
            <a:schemeClr val="accent2">
              <a:hueOff val="-5775273"/>
              <a:satOff val="5219"/>
              <a:lumOff val="58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272" tIns="189272" rIns="189272" bIns="189272" numCol="1" spcCol="1270" anchor="ctr" anchorCtr="0">
            <a:noAutofit/>
          </a:bodyPr>
          <a:lstStyle/>
          <a:p>
            <a:pPr lvl="0" algn="l" defTabSz="1689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800" b="1" kern="1200" dirty="0" err="1" smtClean="0"/>
              <a:t>Uma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ligação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covalente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dupla</a:t>
            </a:r>
            <a:r>
              <a:rPr lang="en-GB" sz="3800" b="1" kern="1200" dirty="0" smtClean="0"/>
              <a:t>:  ═</a:t>
            </a:r>
            <a:endParaRPr lang="pt-BR" sz="3800" kern="1200" dirty="0"/>
          </a:p>
        </p:txBody>
      </p:sp>
      <p:sp>
        <p:nvSpPr>
          <p:cNvPr id="8" name="Forma livre 7"/>
          <p:cNvSpPr/>
          <p:nvPr/>
        </p:nvSpPr>
        <p:spPr>
          <a:xfrm>
            <a:off x="251520" y="3699744"/>
            <a:ext cx="8568952" cy="911430"/>
          </a:xfrm>
          <a:custGeom>
            <a:avLst/>
            <a:gdLst>
              <a:gd name="connsiteX0" fmla="*/ 0 w 8568952"/>
              <a:gd name="connsiteY0" fmla="*/ 151908 h 911430"/>
              <a:gd name="connsiteX1" fmla="*/ 44493 w 8568952"/>
              <a:gd name="connsiteY1" fmla="*/ 44493 h 911430"/>
              <a:gd name="connsiteX2" fmla="*/ 151908 w 8568952"/>
              <a:gd name="connsiteY2" fmla="*/ 0 h 911430"/>
              <a:gd name="connsiteX3" fmla="*/ 8417044 w 8568952"/>
              <a:gd name="connsiteY3" fmla="*/ 0 h 911430"/>
              <a:gd name="connsiteX4" fmla="*/ 8524459 w 8568952"/>
              <a:gd name="connsiteY4" fmla="*/ 44493 h 911430"/>
              <a:gd name="connsiteX5" fmla="*/ 8568952 w 8568952"/>
              <a:gd name="connsiteY5" fmla="*/ 151908 h 911430"/>
              <a:gd name="connsiteX6" fmla="*/ 8568952 w 8568952"/>
              <a:gd name="connsiteY6" fmla="*/ 759522 h 911430"/>
              <a:gd name="connsiteX7" fmla="*/ 8524459 w 8568952"/>
              <a:gd name="connsiteY7" fmla="*/ 866937 h 911430"/>
              <a:gd name="connsiteX8" fmla="*/ 8417044 w 8568952"/>
              <a:gd name="connsiteY8" fmla="*/ 911430 h 911430"/>
              <a:gd name="connsiteX9" fmla="*/ 151908 w 8568952"/>
              <a:gd name="connsiteY9" fmla="*/ 911430 h 911430"/>
              <a:gd name="connsiteX10" fmla="*/ 44493 w 8568952"/>
              <a:gd name="connsiteY10" fmla="*/ 866937 h 911430"/>
              <a:gd name="connsiteX11" fmla="*/ 0 w 8568952"/>
              <a:gd name="connsiteY11" fmla="*/ 759522 h 911430"/>
              <a:gd name="connsiteX12" fmla="*/ 0 w 8568952"/>
              <a:gd name="connsiteY12" fmla="*/ 151908 h 91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68952" h="911430">
                <a:moveTo>
                  <a:pt x="0" y="151908"/>
                </a:moveTo>
                <a:cubicBezTo>
                  <a:pt x="0" y="111619"/>
                  <a:pt x="16005" y="72981"/>
                  <a:pt x="44493" y="44493"/>
                </a:cubicBezTo>
                <a:cubicBezTo>
                  <a:pt x="72981" y="16005"/>
                  <a:pt x="111620" y="0"/>
                  <a:pt x="151908" y="0"/>
                </a:cubicBezTo>
                <a:lnTo>
                  <a:pt x="8417044" y="0"/>
                </a:lnTo>
                <a:cubicBezTo>
                  <a:pt x="8457333" y="0"/>
                  <a:pt x="8495971" y="16005"/>
                  <a:pt x="8524459" y="44493"/>
                </a:cubicBezTo>
                <a:cubicBezTo>
                  <a:pt x="8552947" y="72981"/>
                  <a:pt x="8568952" y="111620"/>
                  <a:pt x="8568952" y="151908"/>
                </a:cubicBezTo>
                <a:lnTo>
                  <a:pt x="8568952" y="759522"/>
                </a:lnTo>
                <a:cubicBezTo>
                  <a:pt x="8568952" y="799811"/>
                  <a:pt x="8552947" y="838449"/>
                  <a:pt x="8524459" y="866937"/>
                </a:cubicBezTo>
                <a:cubicBezTo>
                  <a:pt x="8495971" y="895425"/>
                  <a:pt x="8457332" y="911430"/>
                  <a:pt x="8417044" y="911430"/>
                </a:cubicBezTo>
                <a:lnTo>
                  <a:pt x="151908" y="911430"/>
                </a:lnTo>
                <a:cubicBezTo>
                  <a:pt x="111619" y="911430"/>
                  <a:pt x="72981" y="895425"/>
                  <a:pt x="44493" y="866937"/>
                </a:cubicBezTo>
                <a:cubicBezTo>
                  <a:pt x="16005" y="838449"/>
                  <a:pt x="0" y="799810"/>
                  <a:pt x="0" y="759522"/>
                </a:cubicBezTo>
                <a:lnTo>
                  <a:pt x="0" y="1519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1550546"/>
              <a:satOff val="10438"/>
              <a:lumOff val="1179"/>
              <a:alphaOff val="0"/>
            </a:schemeClr>
          </a:fillRef>
          <a:effectRef idx="0">
            <a:schemeClr val="accent2">
              <a:hueOff val="-11550546"/>
              <a:satOff val="10438"/>
              <a:lumOff val="117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272" tIns="189272" rIns="189272" bIns="189272" numCol="1" spcCol="1270" anchor="ctr" anchorCtr="0">
            <a:noAutofit/>
          </a:bodyPr>
          <a:lstStyle/>
          <a:p>
            <a:pPr lvl="0" algn="l" defTabSz="1689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800" b="1" kern="1200" dirty="0" err="1" smtClean="0"/>
              <a:t>Uma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ligação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covalente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tripla</a:t>
            </a:r>
            <a:r>
              <a:rPr lang="en-GB" sz="3800" b="1" kern="1200" dirty="0" smtClean="0"/>
              <a:t>:  ≡</a:t>
            </a:r>
            <a:endParaRPr lang="pt-BR" sz="3800" kern="1200" dirty="0"/>
          </a:p>
        </p:txBody>
      </p:sp>
      <p:sp>
        <p:nvSpPr>
          <p:cNvPr id="9" name="Forma livre 8"/>
          <p:cNvSpPr/>
          <p:nvPr/>
        </p:nvSpPr>
        <p:spPr>
          <a:xfrm>
            <a:off x="251520" y="4720614"/>
            <a:ext cx="8568952" cy="911430"/>
          </a:xfrm>
          <a:custGeom>
            <a:avLst/>
            <a:gdLst>
              <a:gd name="connsiteX0" fmla="*/ 0 w 8568952"/>
              <a:gd name="connsiteY0" fmla="*/ 151908 h 911430"/>
              <a:gd name="connsiteX1" fmla="*/ 44493 w 8568952"/>
              <a:gd name="connsiteY1" fmla="*/ 44493 h 911430"/>
              <a:gd name="connsiteX2" fmla="*/ 151908 w 8568952"/>
              <a:gd name="connsiteY2" fmla="*/ 0 h 911430"/>
              <a:gd name="connsiteX3" fmla="*/ 8417044 w 8568952"/>
              <a:gd name="connsiteY3" fmla="*/ 0 h 911430"/>
              <a:gd name="connsiteX4" fmla="*/ 8524459 w 8568952"/>
              <a:gd name="connsiteY4" fmla="*/ 44493 h 911430"/>
              <a:gd name="connsiteX5" fmla="*/ 8568952 w 8568952"/>
              <a:gd name="connsiteY5" fmla="*/ 151908 h 911430"/>
              <a:gd name="connsiteX6" fmla="*/ 8568952 w 8568952"/>
              <a:gd name="connsiteY6" fmla="*/ 759522 h 911430"/>
              <a:gd name="connsiteX7" fmla="*/ 8524459 w 8568952"/>
              <a:gd name="connsiteY7" fmla="*/ 866937 h 911430"/>
              <a:gd name="connsiteX8" fmla="*/ 8417044 w 8568952"/>
              <a:gd name="connsiteY8" fmla="*/ 911430 h 911430"/>
              <a:gd name="connsiteX9" fmla="*/ 151908 w 8568952"/>
              <a:gd name="connsiteY9" fmla="*/ 911430 h 911430"/>
              <a:gd name="connsiteX10" fmla="*/ 44493 w 8568952"/>
              <a:gd name="connsiteY10" fmla="*/ 866937 h 911430"/>
              <a:gd name="connsiteX11" fmla="*/ 0 w 8568952"/>
              <a:gd name="connsiteY11" fmla="*/ 759522 h 911430"/>
              <a:gd name="connsiteX12" fmla="*/ 0 w 8568952"/>
              <a:gd name="connsiteY12" fmla="*/ 151908 h 91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568952" h="911430">
                <a:moveTo>
                  <a:pt x="0" y="151908"/>
                </a:moveTo>
                <a:cubicBezTo>
                  <a:pt x="0" y="111619"/>
                  <a:pt x="16005" y="72981"/>
                  <a:pt x="44493" y="44493"/>
                </a:cubicBezTo>
                <a:cubicBezTo>
                  <a:pt x="72981" y="16005"/>
                  <a:pt x="111620" y="0"/>
                  <a:pt x="151908" y="0"/>
                </a:cubicBezTo>
                <a:lnTo>
                  <a:pt x="8417044" y="0"/>
                </a:lnTo>
                <a:cubicBezTo>
                  <a:pt x="8457333" y="0"/>
                  <a:pt x="8495971" y="16005"/>
                  <a:pt x="8524459" y="44493"/>
                </a:cubicBezTo>
                <a:cubicBezTo>
                  <a:pt x="8552947" y="72981"/>
                  <a:pt x="8568952" y="111620"/>
                  <a:pt x="8568952" y="151908"/>
                </a:cubicBezTo>
                <a:lnTo>
                  <a:pt x="8568952" y="759522"/>
                </a:lnTo>
                <a:cubicBezTo>
                  <a:pt x="8568952" y="799811"/>
                  <a:pt x="8552947" y="838449"/>
                  <a:pt x="8524459" y="866937"/>
                </a:cubicBezTo>
                <a:cubicBezTo>
                  <a:pt x="8495971" y="895425"/>
                  <a:pt x="8457332" y="911430"/>
                  <a:pt x="8417044" y="911430"/>
                </a:cubicBezTo>
                <a:lnTo>
                  <a:pt x="151908" y="911430"/>
                </a:lnTo>
                <a:cubicBezTo>
                  <a:pt x="111619" y="911430"/>
                  <a:pt x="72981" y="895425"/>
                  <a:pt x="44493" y="866937"/>
                </a:cubicBezTo>
                <a:cubicBezTo>
                  <a:pt x="16005" y="838449"/>
                  <a:pt x="0" y="799810"/>
                  <a:pt x="0" y="759522"/>
                </a:cubicBezTo>
                <a:lnTo>
                  <a:pt x="0" y="15190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7325818"/>
              <a:satOff val="15657"/>
              <a:lumOff val="1768"/>
              <a:alphaOff val="0"/>
            </a:schemeClr>
          </a:fillRef>
          <a:effectRef idx="0">
            <a:schemeClr val="accent2">
              <a:hueOff val="-17325818"/>
              <a:satOff val="15657"/>
              <a:lumOff val="176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272" tIns="189272" rIns="189272" bIns="189272" numCol="1" spcCol="1270" anchor="ctr" anchorCtr="0">
            <a:noAutofit/>
          </a:bodyPr>
          <a:lstStyle/>
          <a:p>
            <a:pPr lvl="0" algn="l" defTabSz="16891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3800" b="1" kern="1200" dirty="0" smtClean="0"/>
              <a:t>Um par de </a:t>
            </a:r>
            <a:r>
              <a:rPr lang="en-GB" sz="3800" b="1" kern="1200" dirty="0" err="1" smtClean="0"/>
              <a:t>elétrons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não</a:t>
            </a:r>
            <a:r>
              <a:rPr lang="en-GB" sz="3800" b="1" kern="1200" dirty="0" smtClean="0"/>
              <a:t> </a:t>
            </a:r>
            <a:r>
              <a:rPr lang="en-GB" sz="3800" b="1" kern="1200" dirty="0" err="1" smtClean="0"/>
              <a:t>ligantes</a:t>
            </a:r>
            <a:r>
              <a:rPr lang="en-GB" sz="3800" b="1" kern="1200" dirty="0" smtClean="0"/>
              <a:t>: xx</a:t>
            </a:r>
            <a:endParaRPr lang="pt-BR" sz="3800" kern="1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914400"/>
          </a:xfrm>
        </p:spPr>
        <p:txBody>
          <a:bodyPr/>
          <a:lstStyle/>
          <a:p>
            <a:pPr algn="ctr"/>
            <a:r>
              <a:rPr lang="pt-BR" dirty="0" smtClean="0">
                <a:hlinkClick r:id="rId2"/>
              </a:rPr>
              <a:t>Vídeo</a:t>
            </a:r>
            <a:r>
              <a:rPr lang="pt-BR" dirty="0">
                <a:hlinkClick r:id="rId2"/>
              </a:rPr>
              <a:t>: </a:t>
            </a:r>
            <a:r>
              <a:rPr lang="pt-BR" dirty="0" smtClean="0">
                <a:hlinkClick r:id="rId2"/>
              </a:rPr>
              <a:t>Repulsão dos Pares Eletrônicos</a:t>
            </a:r>
            <a:endParaRPr lang="pt-BR" dirty="0">
              <a:hlinkClick r:id="rId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32048" y="2163068"/>
            <a:ext cx="8316416" cy="977900"/>
          </a:xfrm>
          <a:prstGeom prst="rect">
            <a:avLst/>
          </a:prstGeom>
          <a:noFill/>
          <a:ln/>
        </p:spPr>
        <p:txBody>
          <a:bodyPr lIns="0" tIns="0" rIns="0" bIns="0" anchor="ctr">
            <a:normAutofit fontScale="85000" lnSpcReduction="20000"/>
          </a:bodyPr>
          <a:lstStyle/>
          <a:p>
            <a:pPr marL="0" indent="0" algn="ctr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r>
              <a:rPr lang="en-GB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1 </a:t>
            </a:r>
            <a:r>
              <a:rPr lang="en-GB" sz="4000" b="1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ou</a:t>
            </a:r>
            <a:r>
              <a:rPr lang="en-GB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2 pares </a:t>
            </a:r>
            <a:r>
              <a:rPr lang="en-GB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ligantes</a:t>
            </a:r>
            <a:endParaRPr lang="en-GB" sz="40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0" algn="ctr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r>
              <a:rPr lang="en-GB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Não</a:t>
            </a:r>
            <a:r>
              <a:rPr lang="en-GB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</a:t>
            </a:r>
            <a:r>
              <a:rPr lang="en-GB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sobra</a:t>
            </a:r>
            <a:r>
              <a:rPr lang="en-GB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</a:t>
            </a:r>
            <a:r>
              <a:rPr lang="en-GB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elétrons</a:t>
            </a:r>
            <a:r>
              <a:rPr lang="en-GB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no </a:t>
            </a:r>
            <a:r>
              <a:rPr lang="en-GB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átomo</a:t>
            </a:r>
            <a:r>
              <a:rPr lang="en-GB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central.</a:t>
            </a:r>
            <a:endParaRPr lang="en-GB" sz="4000" b="1" dirty="0">
              <a:solidFill>
                <a:schemeClr val="accent2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marL="0" indent="0" algn="ctr">
              <a:lnSpc>
                <a:spcPct val="96000"/>
              </a:lnSpc>
              <a:buClr>
                <a:srgbClr val="FFFFFF"/>
              </a:buClr>
              <a:buNone/>
              <a:tabLst>
                <a:tab pos="0" algn="l"/>
                <a:tab pos="211684" algn="l"/>
                <a:tab pos="619209" algn="l"/>
                <a:tab pos="1026736" algn="l"/>
                <a:tab pos="1434261" algn="l"/>
                <a:tab pos="1841788" algn="l"/>
                <a:tab pos="2249313" algn="l"/>
                <a:tab pos="2656840" algn="l"/>
                <a:tab pos="3064365" algn="l"/>
                <a:tab pos="3471892" algn="l"/>
                <a:tab pos="3879417" algn="l"/>
                <a:tab pos="4286944" algn="l"/>
                <a:tab pos="4694469" algn="l"/>
                <a:tab pos="5101996" algn="l"/>
                <a:tab pos="5510962" algn="l"/>
                <a:tab pos="5917048" algn="l"/>
                <a:tab pos="6324573" algn="l"/>
                <a:tab pos="6732100" algn="l"/>
                <a:tab pos="7139625" algn="l"/>
                <a:tab pos="7547152" algn="l"/>
                <a:tab pos="7954677" algn="l"/>
              </a:tabLst>
            </a:pPr>
            <a:endParaRPr lang="en-GB" sz="4000" b="1" dirty="0">
              <a:solidFill>
                <a:schemeClr val="accent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graphicFrame>
        <p:nvGraphicFramePr>
          <p:cNvPr id="11" name="Diagrama 10"/>
          <p:cNvGraphicFramePr/>
          <p:nvPr/>
        </p:nvGraphicFramePr>
        <p:xfrm>
          <a:off x="987425" y="512763"/>
          <a:ext cx="6680919" cy="77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tângulo 5"/>
          <p:cNvSpPr/>
          <p:nvPr/>
        </p:nvSpPr>
        <p:spPr>
          <a:xfrm>
            <a:off x="2286000" y="3717032"/>
            <a:ext cx="1781944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pt-BR" sz="4000" b="1" dirty="0" smtClean="0"/>
              <a:t>BeH</a:t>
            </a:r>
            <a:r>
              <a:rPr lang="pt-BR" sz="4000" b="1" baseline="-25000" dirty="0" smtClean="0"/>
              <a:t>2</a:t>
            </a:r>
          </a:p>
          <a:p>
            <a:pPr>
              <a:buFontTx/>
              <a:buNone/>
            </a:pPr>
            <a:endParaRPr lang="pt-BR" sz="4000" b="1" baseline="-25000" dirty="0" smtClean="0"/>
          </a:p>
          <a:p>
            <a:pPr>
              <a:buFontTx/>
              <a:buNone/>
            </a:pPr>
            <a:endParaRPr lang="pt-BR" sz="4000" b="1" dirty="0" smtClean="0"/>
          </a:p>
          <a:p>
            <a:pPr>
              <a:buFontTx/>
              <a:buNone/>
            </a:pPr>
            <a:r>
              <a:rPr lang="pt-BR" sz="4000" b="1" dirty="0" smtClean="0"/>
              <a:t>CO</a:t>
            </a:r>
            <a:r>
              <a:rPr lang="pt-BR" sz="4000" b="1" baseline="-25000" dirty="0" smtClean="0"/>
              <a:t>2</a:t>
            </a:r>
            <a:endParaRPr lang="pt-BR" sz="4000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16016" y="3501008"/>
            <a:ext cx="2579687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Página 3"/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4950296" y="5517232"/>
            <a:ext cx="22860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2561" y="1484785"/>
            <a:ext cx="7809120" cy="1800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>
                <a:solidFill>
                  <a:srgbClr val="FFFF00"/>
                </a:solidFill>
              </a:rPr>
              <a:t>2 pares </a:t>
            </a:r>
            <a:r>
              <a:rPr lang="en-GB" sz="4000" b="1" dirty="0" err="1">
                <a:solidFill>
                  <a:srgbClr val="FFFF00"/>
                </a:solidFill>
              </a:rPr>
              <a:t>ligantes</a:t>
            </a:r>
            <a:r>
              <a:rPr lang="en-GB" sz="4000" b="1" dirty="0">
                <a:solidFill>
                  <a:srgbClr val="FFFF00"/>
                </a:solidFill>
              </a:rPr>
              <a:t> e </a:t>
            </a:r>
            <a:r>
              <a:rPr lang="en-GB" sz="4000" b="1" dirty="0" err="1">
                <a:solidFill>
                  <a:srgbClr val="FFFF00"/>
                </a:solidFill>
              </a:rPr>
              <a:t>pelo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>
                <a:solidFill>
                  <a:srgbClr val="FFFF00"/>
                </a:solidFill>
              </a:rPr>
              <a:t>menos</a:t>
            </a:r>
            <a:r>
              <a:rPr lang="en-GB" sz="4000" b="1" dirty="0">
                <a:solidFill>
                  <a:srgbClr val="FFFF00"/>
                </a:solidFill>
              </a:rPr>
              <a:t> 1 par de </a:t>
            </a:r>
            <a:r>
              <a:rPr lang="en-GB" sz="4000" b="1" dirty="0" err="1">
                <a:solidFill>
                  <a:srgbClr val="FFFF00"/>
                </a:solidFill>
              </a:rPr>
              <a:t>elétrons</a:t>
            </a:r>
            <a:r>
              <a:rPr lang="en-GB" sz="4000" b="1" dirty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não-ligantes</a:t>
            </a:r>
            <a:r>
              <a:rPr lang="en-GB" sz="4000" b="1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 err="1" smtClean="0">
                <a:solidFill>
                  <a:srgbClr val="FFFF00"/>
                </a:solidFill>
              </a:rPr>
              <a:t>Sobra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elétrons</a:t>
            </a:r>
            <a:r>
              <a:rPr lang="en-GB" sz="4000" b="1" dirty="0" smtClean="0">
                <a:solidFill>
                  <a:srgbClr val="FFFF00"/>
                </a:solidFill>
              </a:rPr>
              <a:t> no </a:t>
            </a:r>
            <a:r>
              <a:rPr lang="en-GB" sz="4000" b="1" dirty="0" err="1" smtClean="0">
                <a:solidFill>
                  <a:srgbClr val="FFFF00"/>
                </a:solidFill>
              </a:rPr>
              <a:t>átomo</a:t>
            </a:r>
            <a:r>
              <a:rPr lang="en-GB" sz="4000" b="1" dirty="0" smtClean="0">
                <a:solidFill>
                  <a:srgbClr val="FFFF00"/>
                </a:solidFill>
              </a:rPr>
              <a:t> central.</a:t>
            </a:r>
            <a:endParaRPr lang="en-GB" sz="4000" b="1" dirty="0">
              <a:solidFill>
                <a:srgbClr val="FFFF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259632" y="3297178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>
                <a:solidFill>
                  <a:schemeClr val="accent2"/>
                </a:solidFill>
              </a:rPr>
              <a:t>H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2</a:t>
            </a:r>
            <a:r>
              <a:rPr lang="pt-BR" sz="4000" b="1" dirty="0" smtClean="0">
                <a:solidFill>
                  <a:schemeClr val="accent2"/>
                </a:solidFill>
              </a:rPr>
              <a:t>O			                    SF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2</a:t>
            </a:r>
            <a:endParaRPr lang="pt-BR" sz="4000" b="1" dirty="0">
              <a:solidFill>
                <a:schemeClr val="accent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77072"/>
            <a:ext cx="34563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77072"/>
            <a:ext cx="34563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Diagrama 10"/>
          <p:cNvGraphicFramePr/>
          <p:nvPr/>
        </p:nvGraphicFramePr>
        <p:xfrm>
          <a:off x="1371600" y="512763"/>
          <a:ext cx="6440760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23528" y="1520808"/>
            <a:ext cx="8496944" cy="154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>
                <a:solidFill>
                  <a:srgbClr val="FFFF00"/>
                </a:solidFill>
              </a:rPr>
              <a:t>3 pares </a:t>
            </a:r>
            <a:r>
              <a:rPr lang="en-GB" sz="4000" b="1" dirty="0" err="1" smtClean="0">
                <a:solidFill>
                  <a:srgbClr val="FFFF00"/>
                </a:solidFill>
              </a:rPr>
              <a:t>ligantes</a:t>
            </a:r>
            <a:r>
              <a:rPr lang="en-GB" sz="4000" b="1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 err="1" smtClean="0">
                <a:solidFill>
                  <a:srgbClr val="FFFF00"/>
                </a:solidFill>
              </a:rPr>
              <a:t>Não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sobra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elétrons</a:t>
            </a:r>
            <a:r>
              <a:rPr lang="en-GB" sz="4000" b="1" dirty="0" smtClean="0">
                <a:solidFill>
                  <a:srgbClr val="FFFF00"/>
                </a:solidFill>
              </a:rPr>
              <a:t> no </a:t>
            </a:r>
            <a:r>
              <a:rPr lang="en-GB" sz="4000" b="1" dirty="0" err="1" smtClean="0">
                <a:solidFill>
                  <a:srgbClr val="FFFF00"/>
                </a:solidFill>
              </a:rPr>
              <a:t>átomo</a:t>
            </a:r>
            <a:r>
              <a:rPr lang="en-GB" sz="4000" b="1" dirty="0" smtClean="0">
                <a:solidFill>
                  <a:srgbClr val="FFFF00"/>
                </a:solidFill>
              </a:rPr>
              <a:t> central.</a:t>
            </a:r>
            <a:endParaRPr lang="en-GB" sz="4000" b="1" dirty="0">
              <a:solidFill>
                <a:srgbClr val="FFFF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789511"/>
            <a:ext cx="30956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rystal structure of boron (III) iodi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861048"/>
            <a:ext cx="324036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691680" y="2865130"/>
            <a:ext cx="6336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>
                <a:solidFill>
                  <a:schemeClr val="accent2"/>
                </a:solidFill>
              </a:rPr>
              <a:t>BH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3                                                        </a:t>
            </a:r>
            <a:r>
              <a:rPr lang="pt-BR" sz="4000" b="1" dirty="0" smtClean="0">
                <a:solidFill>
                  <a:schemeClr val="accent2"/>
                </a:solidFill>
              </a:rPr>
              <a:t>BI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3</a:t>
            </a:r>
            <a:endParaRPr lang="pt-BR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8" name="Diagrama 7"/>
          <p:cNvGraphicFramePr/>
          <p:nvPr/>
        </p:nvGraphicFramePr>
        <p:xfrm>
          <a:off x="1371600" y="318269"/>
          <a:ext cx="6512768" cy="1238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72480" y="1644648"/>
            <a:ext cx="7809120" cy="106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>
                <a:solidFill>
                  <a:srgbClr val="FFFF00"/>
                </a:solidFill>
              </a:rPr>
              <a:t>3 pares </a:t>
            </a:r>
            <a:r>
              <a:rPr lang="en-GB" sz="4000" b="1" dirty="0" err="1">
                <a:solidFill>
                  <a:srgbClr val="FFFF00"/>
                </a:solidFill>
              </a:rPr>
              <a:t>ligantes</a:t>
            </a:r>
            <a:r>
              <a:rPr lang="en-GB" sz="4000" b="1" dirty="0">
                <a:solidFill>
                  <a:srgbClr val="FFFF00"/>
                </a:solidFill>
              </a:rPr>
              <a:t> e 1 </a:t>
            </a:r>
            <a:r>
              <a:rPr lang="en-GB" sz="4000" b="1" dirty="0" err="1" smtClean="0">
                <a:solidFill>
                  <a:srgbClr val="FFFF00"/>
                </a:solidFill>
              </a:rPr>
              <a:t>não-ligante</a:t>
            </a:r>
            <a:r>
              <a:rPr lang="en-GB" sz="4000" b="1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lnSpc>
                <a:spcPct val="96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4000" b="1" dirty="0" err="1" smtClean="0">
                <a:solidFill>
                  <a:srgbClr val="FFFF00"/>
                </a:solidFill>
              </a:rPr>
              <a:t>Sobra</a:t>
            </a:r>
            <a:r>
              <a:rPr lang="en-GB" sz="4000" b="1" dirty="0" smtClean="0">
                <a:solidFill>
                  <a:srgbClr val="FFFF00"/>
                </a:solidFill>
              </a:rPr>
              <a:t> </a:t>
            </a:r>
            <a:r>
              <a:rPr lang="en-GB" sz="4000" b="1" dirty="0" err="1" smtClean="0">
                <a:solidFill>
                  <a:srgbClr val="FFFF00"/>
                </a:solidFill>
              </a:rPr>
              <a:t>elétrons</a:t>
            </a:r>
            <a:r>
              <a:rPr lang="en-GB" sz="4000" b="1" dirty="0" smtClean="0">
                <a:solidFill>
                  <a:srgbClr val="FFFF00"/>
                </a:solidFill>
              </a:rPr>
              <a:t> no </a:t>
            </a:r>
            <a:r>
              <a:rPr lang="en-GB" sz="4000" b="1" dirty="0" err="1" smtClean="0">
                <a:solidFill>
                  <a:srgbClr val="FFFF00"/>
                </a:solidFill>
              </a:rPr>
              <a:t>átomo</a:t>
            </a:r>
            <a:r>
              <a:rPr lang="en-GB" sz="4000" b="1" dirty="0" smtClean="0">
                <a:solidFill>
                  <a:srgbClr val="FFFF00"/>
                </a:solidFill>
              </a:rPr>
              <a:t> central</a:t>
            </a:r>
            <a:endParaRPr lang="en-GB" sz="4000" b="1" dirty="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150" y="3513162"/>
            <a:ext cx="4224114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4067944" y="2793122"/>
            <a:ext cx="1656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 smtClean="0">
                <a:solidFill>
                  <a:schemeClr val="accent2"/>
                </a:solidFill>
              </a:rPr>
              <a:t>NH</a:t>
            </a:r>
            <a:r>
              <a:rPr lang="pt-BR" sz="4000" b="1" baseline="-25000" dirty="0" smtClean="0">
                <a:solidFill>
                  <a:schemeClr val="accent2"/>
                </a:solidFill>
              </a:rPr>
              <a:t>3</a:t>
            </a:r>
            <a:endParaRPr lang="pt-BR" sz="4000" dirty="0">
              <a:solidFill>
                <a:schemeClr val="accent2"/>
              </a:solidFill>
            </a:endParaRPr>
          </a:p>
        </p:txBody>
      </p:sp>
      <p:graphicFrame>
        <p:nvGraphicFramePr>
          <p:cNvPr id="7" name="Diagrama 6"/>
          <p:cNvGraphicFramePr/>
          <p:nvPr/>
        </p:nvGraphicFramePr>
        <p:xfrm>
          <a:off x="1371600" y="512763"/>
          <a:ext cx="6512768" cy="91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152</TotalTime>
  <Words>212</Words>
  <Application>Microsoft Office PowerPoint</Application>
  <PresentationFormat>Apresentação na tela (4:3)</PresentationFormat>
  <Paragraphs>41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Metrô</vt:lpstr>
      <vt:lpstr>Prof.ª Neusa Nogueira Fialho</vt:lpstr>
      <vt:lpstr>Apresentação do PowerPoint</vt:lpstr>
      <vt:lpstr>Apresentação do PowerPoint</vt:lpstr>
      <vt:lpstr>Apresentação do PowerPoint</vt:lpstr>
      <vt:lpstr>Vídeo: Repulsão dos Pares Eletrônicos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MOLECULAR</dc:title>
  <dc:creator>Neusa</dc:creator>
  <cp:lastModifiedBy>Neusa</cp:lastModifiedBy>
  <cp:revision>17</cp:revision>
  <dcterms:created xsi:type="dcterms:W3CDTF">2010-08-17T09:19:12Z</dcterms:created>
  <dcterms:modified xsi:type="dcterms:W3CDTF">2016-03-19T19:41:36Z</dcterms:modified>
</cp:coreProperties>
</file>